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84" r:id="rId5"/>
    <p:sldId id="259" r:id="rId6"/>
    <p:sldId id="273" r:id="rId7"/>
    <p:sldId id="274" r:id="rId8"/>
    <p:sldId id="275" r:id="rId9"/>
    <p:sldId id="276" r:id="rId10"/>
    <p:sldId id="277" r:id="rId11"/>
    <p:sldId id="278" r:id="rId12"/>
    <p:sldId id="279" r:id="rId13"/>
    <p:sldId id="285" r:id="rId14"/>
    <p:sldId id="280" r:id="rId15"/>
    <p:sldId id="281" r:id="rId16"/>
    <p:sldId id="282" r:id="rId17"/>
    <p:sldId id="286" r:id="rId18"/>
    <p:sldId id="287" r:id="rId19"/>
    <p:sldId id="288" r:id="rId20"/>
    <p:sldId id="289" r:id="rId21"/>
    <p:sldId id="261" r:id="rId22"/>
    <p:sldId id="268" r:id="rId23"/>
    <p:sldId id="269" r:id="rId24"/>
    <p:sldId id="270" r:id="rId25"/>
    <p:sldId id="266" r:id="rId26"/>
    <p:sldId id="290" r:id="rId27"/>
    <p:sldId id="294" r:id="rId28"/>
    <p:sldId id="295" r:id="rId29"/>
    <p:sldId id="265" r:id="rId30"/>
    <p:sldId id="292" r:id="rId31"/>
    <p:sldId id="297" r:id="rId32"/>
    <p:sldId id="29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9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79E3F-BC7F-2B89-51E2-615E6006746E}" v="3163" dt="2020-08-14T16:22:18.440"/>
    <p1510:client id="{247CEC6A-28A9-A0CB-BA7A-042CAD49DC55}" v="65" dt="2020-08-13T23:47:00.489"/>
    <p1510:client id="{34887AB9-CD76-4B80-B509-3E73A3D6B746}" v="1433" dt="2020-08-13T23:37:27.217"/>
    <p1510:client id="{3BB58D9B-25DC-94AA-4AD3-0E6C6AA51FAE}" v="439" dt="2020-08-13T06:30:43.323"/>
    <p1510:client id="{691D199A-F12C-BF9B-AEC1-EB3A9B9D26E3}" v="143" dt="2020-08-14T16:17:25.364"/>
    <p1510:client id="{721D051E-2248-111A-10FF-A7BC249126FB}" v="1135" dt="2020-08-13T16:37:33.140"/>
    <p1510:client id="{79161E5C-04A2-3F14-642A-39DF606BDB7D}" v="7369" dt="2020-08-14T16:26:45.024"/>
    <p1510:client id="{7F19BB11-C873-1DB5-6AA7-F859DDED48A8}" v="69" dt="2020-08-14T16:08:31.249"/>
    <p1510:client id="{7F509D9C-FFF2-2AC6-29C9-43E08A2FA7FC}" v="54" dt="2020-08-13T04:02:37.739"/>
    <p1510:client id="{933BB513-56F2-39EF-ED91-DDA3AFE44600}" v="1995" dt="2020-08-14T13:01:22.929"/>
    <p1510:client id="{9F6F6E45-68F1-40ED-D287-ACF2DAA586F4}" v="1126" dt="2020-08-14T16:22:42.749"/>
    <p1510:client id="{A334891C-4198-D014-C6D1-2F90ACC186A3}" v="444" dt="2020-08-13T23:01:42.246"/>
    <p1510:client id="{A5AE9EAF-75A4-EF96-86A7-3F7B0FBC1CEC}" v="181" dt="2020-08-14T16:20:01.377"/>
    <p1510:client id="{C85BF3D1-523D-2B67-1B18-E4B84171DA0D}" v="1914" dt="2020-08-14T14:31:51.048"/>
    <p1510:client id="{C9F6EE43-56E0-48E4-B8A3-1DF30AC8D7D6}" v="486" dt="2020-08-13T23:35:48.742"/>
    <p1510:client id="{E31DC94F-2A17-6004-FD23-7BC57343B43E}" v="2546" dt="2020-08-14T15:14:07.276"/>
    <p1510:client id="{E4BF19A4-610A-5484-0E99-6F0CB3D8109D}" v="204" dt="2020-08-14T16:18:34.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28940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8807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2724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45569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99445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58620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54763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3604400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52590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19289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82735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8178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52756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6288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82070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16648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210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8/15/2020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500931370"/>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ickKellett/ClimateChangeDocs/blob/master/ML%20Algorithm%20-%20Iteration%201/Not_Yet_Examined/public_guideline__principles_of_climate_adaptation_and_mitigation_for_engineers.pdf"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ustinkim0524/deploy_software_solutions_internship/blob/master/Climate%20Change%20Disasters%20Key%20words.txt"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austinkim0524/deploy_software_solutions_internship/blob/master/sent_extract_rule1-disasterkeyword.csv"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ustinkim0524/deploy_software_solutions_internship/blob/master/deploy_knn.ipynb"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6" name="Picture 18">
            <a:extLst>
              <a:ext uri="{FF2B5EF4-FFF2-40B4-BE49-F238E27FC236}">
                <a16:creationId xmlns:a16="http://schemas.microsoft.com/office/drawing/2014/main" id="{C33E1A84-1592-4F2C-A53A-569B6AEA4D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45" r="9091" b="8846"/>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TextBox 4">
            <a:extLst>
              <a:ext uri="{FF2B5EF4-FFF2-40B4-BE49-F238E27FC236}">
                <a16:creationId xmlns:a16="http://schemas.microsoft.com/office/drawing/2014/main" id="{36FA1BFB-B418-46D9-85F1-3F0B83998141}"/>
              </a:ext>
            </a:extLst>
          </p:cNvPr>
          <p:cNvSpPr txBox="1"/>
          <p:nvPr/>
        </p:nvSpPr>
        <p:spPr>
          <a:xfrm>
            <a:off x="1110547" y="917993"/>
            <a:ext cx="9844543" cy="2068553"/>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000" b="1" spc="-100">
                <a:latin typeface="Times New Roman"/>
                <a:ea typeface="+mj-ea"/>
                <a:cs typeface="Times New Roman"/>
              </a:rPr>
              <a:t>Climate Change Impact Platform</a:t>
            </a:r>
            <a:endParaRPr lang="en-US" sz="4000" spc="-100">
              <a:latin typeface="Times New Roman"/>
              <a:ea typeface="+mj-ea"/>
              <a:cs typeface="Times New Roman"/>
            </a:endParaRPr>
          </a:p>
          <a:p>
            <a:pPr algn="ctr">
              <a:lnSpc>
                <a:spcPct val="90000"/>
              </a:lnSpc>
              <a:spcBef>
                <a:spcPct val="0"/>
              </a:spcBef>
              <a:spcAft>
                <a:spcPts val="600"/>
              </a:spcAft>
            </a:pPr>
            <a:r>
              <a:rPr lang="en-US" sz="3600" b="1" spc="-100">
                <a:latin typeface="Times New Roman"/>
                <a:ea typeface="+mj-ea"/>
                <a:cs typeface="Times New Roman"/>
              </a:rPr>
              <a:t>Machine Learning to Extract Actions and Guidance</a:t>
            </a:r>
            <a:endParaRPr lang="en-US" sz="2200" b="1" spc="-100">
              <a:latin typeface="Sagona Book"/>
              <a:ea typeface="+mj-ea"/>
              <a:cs typeface="Times New Roman"/>
            </a:endParaRPr>
          </a:p>
        </p:txBody>
      </p:sp>
      <p:sp>
        <p:nvSpPr>
          <p:cNvPr id="2" name="TextBox 1">
            <a:extLst>
              <a:ext uri="{FF2B5EF4-FFF2-40B4-BE49-F238E27FC236}">
                <a16:creationId xmlns:a16="http://schemas.microsoft.com/office/drawing/2014/main" id="{B8519619-087F-46F0-8AC5-7475C1B73A5E}"/>
              </a:ext>
            </a:extLst>
          </p:cNvPr>
          <p:cNvSpPr txBox="1"/>
          <p:nvPr/>
        </p:nvSpPr>
        <p:spPr>
          <a:xfrm>
            <a:off x="3220198" y="3086559"/>
            <a:ext cx="51873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400">
                <a:latin typeface="Times New Roman"/>
                <a:cs typeface="Times New Roman"/>
              </a:rPr>
              <a:t>Final Project Presentation</a:t>
            </a:r>
          </a:p>
        </p:txBody>
      </p:sp>
      <p:pic>
        <p:nvPicPr>
          <p:cNvPr id="6" name="Picture 6" descr="A picture containing food, drawing, light&#10;&#10;Description automatically generated">
            <a:extLst>
              <a:ext uri="{FF2B5EF4-FFF2-40B4-BE49-F238E27FC236}">
                <a16:creationId xmlns:a16="http://schemas.microsoft.com/office/drawing/2014/main" id="{30BE53F9-957D-4D13-AEDB-F6CC33A51C93}"/>
              </a:ext>
            </a:extLst>
          </p:cNvPr>
          <p:cNvPicPr>
            <a:picLocks noChangeAspect="1"/>
          </p:cNvPicPr>
          <p:nvPr/>
        </p:nvPicPr>
        <p:blipFill>
          <a:blip r:embed="rId5"/>
          <a:stretch>
            <a:fillRect/>
          </a:stretch>
        </p:blipFill>
        <p:spPr>
          <a:xfrm>
            <a:off x="341193" y="184389"/>
            <a:ext cx="1069999" cy="1776982"/>
          </a:xfrm>
          <a:prstGeom prst="rect">
            <a:avLst/>
          </a:prstGeom>
        </p:spPr>
      </p:pic>
      <p:sp>
        <p:nvSpPr>
          <p:cNvPr id="7" name="TextBox 6">
            <a:extLst>
              <a:ext uri="{FF2B5EF4-FFF2-40B4-BE49-F238E27FC236}">
                <a16:creationId xmlns:a16="http://schemas.microsoft.com/office/drawing/2014/main" id="{2E1A9A27-9011-47A7-88C9-5FE37AEC5E21}"/>
              </a:ext>
            </a:extLst>
          </p:cNvPr>
          <p:cNvSpPr txBox="1"/>
          <p:nvPr/>
        </p:nvSpPr>
        <p:spPr>
          <a:xfrm>
            <a:off x="3280301" y="3623236"/>
            <a:ext cx="507233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CF9D29"/>
                </a:solidFill>
                <a:latin typeface="Times New Roman"/>
                <a:cs typeface="Calibri"/>
              </a:rPr>
              <a:t>Haiying Man, </a:t>
            </a:r>
            <a:r>
              <a:rPr lang="en-US" sz="2000">
                <a:solidFill>
                  <a:srgbClr val="CF9D29"/>
                </a:solidFill>
                <a:latin typeface="Times New Roman"/>
                <a:cs typeface="Times New Roman"/>
              </a:rPr>
              <a:t>Kalpita Dapkekar</a:t>
            </a:r>
            <a:endParaRPr lang="en-US">
              <a:solidFill>
                <a:srgbClr val="CF9D29"/>
              </a:solidFill>
              <a:latin typeface="Calibri" panose="020F0502020204030204"/>
              <a:cs typeface="Calibri"/>
            </a:endParaRPr>
          </a:p>
          <a:p>
            <a:pPr algn="ctr"/>
            <a:r>
              <a:rPr lang="en-US" sz="2000">
                <a:solidFill>
                  <a:srgbClr val="CF9D29"/>
                </a:solidFill>
                <a:latin typeface="Times New Roman"/>
                <a:cs typeface="Calibri"/>
              </a:rPr>
              <a:t>Eian Stern, </a:t>
            </a:r>
            <a:r>
              <a:rPr lang="en-US" sz="2000">
                <a:solidFill>
                  <a:srgbClr val="CF9D29"/>
                </a:solidFill>
                <a:latin typeface="Times New Roman"/>
                <a:cs typeface="Times New Roman"/>
              </a:rPr>
              <a:t>Aakar Mathur</a:t>
            </a:r>
            <a:endParaRPr lang="en-US">
              <a:solidFill>
                <a:srgbClr val="CF9D29"/>
              </a:solidFill>
              <a:latin typeface="Calibri" panose="020F0502020204030204"/>
              <a:cs typeface="Calibri"/>
            </a:endParaRPr>
          </a:p>
          <a:p>
            <a:pPr algn="ctr"/>
            <a:r>
              <a:rPr lang="en-US" sz="2000">
                <a:solidFill>
                  <a:srgbClr val="CF9D29"/>
                </a:solidFill>
                <a:latin typeface="Times New Roman"/>
                <a:cs typeface="Calibri"/>
              </a:rPr>
              <a:t>Austin Kim, </a:t>
            </a:r>
            <a:r>
              <a:rPr lang="en-US" sz="2000">
                <a:solidFill>
                  <a:srgbClr val="CF9D29"/>
                </a:solidFill>
                <a:latin typeface="Times New Roman"/>
                <a:cs typeface="Times New Roman"/>
              </a:rPr>
              <a:t>Peter Petrillo</a:t>
            </a:r>
            <a:endParaRPr lang="en-US" sz="2000">
              <a:solidFill>
                <a:srgbClr val="CF9D29"/>
              </a:solidFill>
              <a:ea typeface="+mn-lt"/>
              <a:cs typeface="+mn-lt"/>
            </a:endParaRPr>
          </a:p>
          <a:p>
            <a:pPr algn="ctr"/>
            <a:endParaRPr lang="en-US" sz="2000">
              <a:latin typeface="Times New Roman"/>
              <a:cs typeface="Calibri"/>
            </a:endParaRPr>
          </a:p>
          <a:p>
            <a:pPr algn="ctr"/>
            <a:endParaRPr lang="en-US" sz="2000">
              <a:latin typeface="Times New Roman"/>
              <a:cs typeface="Calibri"/>
            </a:endParaRPr>
          </a:p>
          <a:p>
            <a:pPr algn="ctr"/>
            <a:endParaRPr lang="en-US" sz="2000">
              <a:latin typeface="Times New Roman"/>
              <a:cs typeface="Calibri"/>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3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Creating the DataFrame</a:t>
            </a:r>
            <a:endParaRPr lang="en-US"/>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581417" y="2383805"/>
            <a:ext cx="4202482" cy="4117202"/>
          </a:xfrm>
        </p:spPr>
        <p:txBody>
          <a:bodyPr vert="horz" lIns="0" tIns="0" rIns="0" bIns="0" rtlCol="0">
            <a:normAutofit/>
          </a:bodyPr>
          <a:lstStyle/>
          <a:p>
            <a:r>
              <a:rPr lang="en-US">
                <a:ea typeface="+mn-lt"/>
                <a:cs typeface="+mn-lt"/>
              </a:rPr>
              <a:t>Before applying our general rules, we must organize the texts by sentences.</a:t>
            </a:r>
          </a:p>
          <a:p>
            <a:r>
              <a:rPr lang="en-US">
                <a:ea typeface="+mn-lt"/>
                <a:cs typeface="+mn-lt"/>
              </a:rPr>
              <a:t>In order to do this, we created a dataframe with each row containing the sentence, the word count, and character count</a:t>
            </a:r>
          </a:p>
          <a:p>
            <a:pPr lvl="1"/>
            <a:r>
              <a:rPr lang="en-US">
                <a:ea typeface="+mn-lt"/>
                <a:cs typeface="+mn-lt"/>
              </a:rPr>
              <a:t>The file used in the example can be found on &lt;</a:t>
            </a:r>
            <a:r>
              <a:rPr lang="en-US">
                <a:ea typeface="+mn-lt"/>
                <a:cs typeface="+mn-lt"/>
                <a:hlinkClick r:id="rId3"/>
              </a:rPr>
              <a:t>public_guideline__principles_of_climate_adaptation_and_mitigation_for_engineers.pdf</a:t>
            </a:r>
            <a:r>
              <a:rPr lang="en-US">
                <a:ea typeface="+mn-lt"/>
                <a:cs typeface="+mn-lt"/>
              </a:rPr>
              <a:t>&gt;</a:t>
            </a:r>
          </a:p>
          <a:p>
            <a:endParaRPr lang="en-US">
              <a:ea typeface="+mn-lt"/>
              <a:cs typeface="+mn-lt"/>
            </a:endParaRPr>
          </a:p>
        </p:txBody>
      </p:sp>
      <p:pic>
        <p:nvPicPr>
          <p:cNvPr id="4" name="Picture 4" descr="A screenshot of a cell phone&#10;&#10;Description automatically generated">
            <a:extLst>
              <a:ext uri="{FF2B5EF4-FFF2-40B4-BE49-F238E27FC236}">
                <a16:creationId xmlns:a16="http://schemas.microsoft.com/office/drawing/2014/main" id="{7664C293-DD60-47F5-AC27-3FB750D39C20}"/>
              </a:ext>
            </a:extLst>
          </p:cNvPr>
          <p:cNvPicPr>
            <a:picLocks noChangeAspect="1"/>
          </p:cNvPicPr>
          <p:nvPr/>
        </p:nvPicPr>
        <p:blipFill>
          <a:blip r:embed="rId4"/>
          <a:stretch>
            <a:fillRect/>
          </a:stretch>
        </p:blipFill>
        <p:spPr>
          <a:xfrm>
            <a:off x="5820428" y="1958548"/>
            <a:ext cx="5874707" cy="4903313"/>
          </a:xfrm>
          <a:prstGeom prst="rect">
            <a:avLst/>
          </a:prstGeom>
        </p:spPr>
      </p:pic>
    </p:spTree>
    <p:extLst>
      <p:ext uri="{BB962C8B-B14F-4D97-AF65-F5344CB8AC3E}">
        <p14:creationId xmlns:p14="http://schemas.microsoft.com/office/powerpoint/2010/main" val="63476165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Processing the DataFrame</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581417" y="2383805"/>
            <a:ext cx="4202482" cy="4117202"/>
          </a:xfrm>
        </p:spPr>
        <p:txBody>
          <a:bodyPr vert="horz" lIns="0" tIns="0" rIns="0" bIns="0" rtlCol="0">
            <a:normAutofit/>
          </a:bodyPr>
          <a:lstStyle/>
          <a:p>
            <a:r>
              <a:rPr lang="en-US">
                <a:ea typeface="+mn-lt"/>
                <a:cs typeface="+mn-lt"/>
              </a:rPr>
              <a:t>With our foundation dataframe, we can start to process the sentences found within the text</a:t>
            </a:r>
          </a:p>
          <a:p>
            <a:r>
              <a:rPr lang="en-US">
                <a:ea typeface="+mn-lt"/>
                <a:cs typeface="+mn-lt"/>
              </a:rPr>
              <a:t>We used the first general rule to detect any noun-verb-noun sequence within each sentence and checked for the presence of </a:t>
            </a:r>
            <a:r>
              <a:rPr lang="en-US">
                <a:ea typeface="+mn-lt"/>
                <a:cs typeface="+mn-lt"/>
                <a:hlinkClick r:id="rId3"/>
              </a:rPr>
              <a:t>certain keywords</a:t>
            </a:r>
            <a:endParaRPr lang="en-US">
              <a:ea typeface="+mn-lt"/>
              <a:cs typeface="+mn-lt"/>
            </a:endParaRPr>
          </a:p>
          <a:p>
            <a:r>
              <a:rPr lang="en-US">
                <a:ea typeface="+mn-lt"/>
                <a:cs typeface="+mn-lt"/>
              </a:rPr>
              <a:t>The full Excel sheet containing sentences that passed through rule 1 and the keyword check can be found </a:t>
            </a:r>
            <a:r>
              <a:rPr lang="en-US">
                <a:ea typeface="+mn-lt"/>
                <a:cs typeface="+mn-lt"/>
                <a:hlinkClick r:id="rId4"/>
              </a:rPr>
              <a:t>here</a:t>
            </a:r>
            <a:endParaRPr lang="en-US">
              <a:ea typeface="+mn-lt"/>
              <a:cs typeface="+mn-lt"/>
            </a:endParaRPr>
          </a:p>
          <a:p>
            <a:endParaRPr lang="en-US">
              <a:ea typeface="+mn-lt"/>
              <a:cs typeface="+mn-lt"/>
            </a:endParaRPr>
          </a:p>
          <a:p>
            <a:pPr lvl="1"/>
            <a:endParaRPr lang="en-US">
              <a:ea typeface="+mn-lt"/>
              <a:cs typeface="+mn-lt"/>
            </a:endParaRPr>
          </a:p>
          <a:p>
            <a:endParaRPr lang="en-US">
              <a:ea typeface="+mn-lt"/>
              <a:cs typeface="+mn-lt"/>
            </a:endParaRPr>
          </a:p>
        </p:txBody>
      </p:sp>
      <p:pic>
        <p:nvPicPr>
          <p:cNvPr id="5" name="Picture 5" descr="A screenshot of a cell phone&#10;&#10;Description automatically generated">
            <a:extLst>
              <a:ext uri="{FF2B5EF4-FFF2-40B4-BE49-F238E27FC236}">
                <a16:creationId xmlns:a16="http://schemas.microsoft.com/office/drawing/2014/main" id="{0E914D65-27A3-4895-BFB0-FC24E066796F}"/>
              </a:ext>
            </a:extLst>
          </p:cNvPr>
          <p:cNvPicPr>
            <a:picLocks noChangeAspect="1"/>
          </p:cNvPicPr>
          <p:nvPr/>
        </p:nvPicPr>
        <p:blipFill>
          <a:blip r:embed="rId5"/>
          <a:stretch>
            <a:fillRect/>
          </a:stretch>
        </p:blipFill>
        <p:spPr>
          <a:xfrm>
            <a:off x="5100181" y="2142679"/>
            <a:ext cx="6699336" cy="4514176"/>
          </a:xfrm>
          <a:prstGeom prst="rect">
            <a:avLst/>
          </a:prstGeom>
        </p:spPr>
      </p:pic>
    </p:spTree>
    <p:extLst>
      <p:ext uri="{BB962C8B-B14F-4D97-AF65-F5344CB8AC3E}">
        <p14:creationId xmlns:p14="http://schemas.microsoft.com/office/powerpoint/2010/main" val="130490242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Refinement of Rule-Based Extraction</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509066"/>
            <a:ext cx="10820400" cy="5234105"/>
          </a:xfrm>
        </p:spPr>
        <p:txBody>
          <a:bodyPr vert="horz" lIns="0" tIns="0" rIns="0" bIns="0" rtlCol="0">
            <a:normAutofit/>
          </a:bodyPr>
          <a:lstStyle/>
          <a:p>
            <a:r>
              <a:rPr lang="en-US">
                <a:ea typeface="+mn-lt"/>
                <a:cs typeface="+mn-lt"/>
              </a:rPr>
              <a:t>The results of these sentences show that there are sentences that are relevant but there also exist some undesirable results.</a:t>
            </a:r>
          </a:p>
          <a:p>
            <a:pPr lvl="1"/>
            <a:r>
              <a:rPr lang="en-US">
                <a:ea typeface="+mn-lt"/>
                <a:cs typeface="+mn-lt"/>
              </a:rPr>
              <a:t>Some extracted sentences are important informational sentences that are good to know but not very important in everyday use for the average citizen. For these cases, it is likely best to filter out this type of information.</a:t>
            </a:r>
          </a:p>
          <a:p>
            <a:r>
              <a:rPr lang="en-US">
                <a:ea typeface="+mn-lt"/>
                <a:cs typeface="+mn-lt"/>
              </a:rPr>
              <a:t>The preliminary results of extracted sentences make use of primarily the first rule that detects noun-verb-noun sequences. </a:t>
            </a:r>
            <a:endParaRPr lang="en-US"/>
          </a:p>
          <a:p>
            <a:pPr lvl="1"/>
            <a:r>
              <a:rPr lang="en-US">
                <a:ea typeface="+mn-lt"/>
                <a:cs typeface="+mn-lt"/>
              </a:rPr>
              <a:t>The keyword filter can be further built upon</a:t>
            </a:r>
          </a:p>
          <a:p>
            <a:pPr lvl="1"/>
            <a:r>
              <a:rPr lang="en-US">
                <a:cs typeface="Calibri" panose="020F0502020204030204"/>
              </a:rPr>
              <a:t>The other two general rules can also be incorporated into after making them have more nuanced ruling (as the current general form is too open-ended for effective use) </a:t>
            </a:r>
          </a:p>
          <a:p>
            <a:r>
              <a:rPr lang="en-US">
                <a:ea typeface="+mn-lt"/>
                <a:cs typeface="+mn-lt"/>
              </a:rPr>
              <a:t>Some "sentences" contain multiple sentences and other anomalies due to formatting issues stemming from PDF-to-text conversion</a:t>
            </a:r>
            <a:endParaRPr lang="en-US">
              <a:cs typeface="Calibri"/>
            </a:endParaRPr>
          </a:p>
          <a:p>
            <a:endParaRPr lang="en-US">
              <a:cs typeface="Calibri"/>
            </a:endParaRPr>
          </a:p>
          <a:p>
            <a:pPr marL="457200" lvl="1" indent="0">
              <a:buNone/>
            </a:pPr>
            <a:endParaRPr lang="en-US">
              <a:ea typeface="+mn-lt"/>
              <a:cs typeface="+mn-lt"/>
            </a:endParaRPr>
          </a:p>
          <a:p>
            <a:pPr lvl="1"/>
            <a:endParaRPr lang="en-US">
              <a:ea typeface="+mn-lt"/>
              <a:cs typeface="+mn-lt"/>
            </a:endParaRPr>
          </a:p>
          <a:p>
            <a:pPr lvl="1"/>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243811922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cs typeface="Calibri Light"/>
              </a:rPr>
              <a:t>Key Phrase Extraction</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159525"/>
            <a:ext cx="10820400" cy="3094913"/>
          </a:xfrm>
        </p:spPr>
        <p:txBody>
          <a:bodyPr vert="horz" lIns="0" tIns="0" rIns="0" bIns="0" rtlCol="0">
            <a:normAutofit/>
          </a:bodyPr>
          <a:lstStyle/>
          <a:p>
            <a:r>
              <a:rPr lang="en-US">
                <a:cs typeface="Calibri"/>
              </a:rPr>
              <a:t>The use of </a:t>
            </a:r>
            <a:r>
              <a:rPr lang="en-US" err="1">
                <a:cs typeface="Calibri"/>
              </a:rPr>
              <a:t>spacy's</a:t>
            </a:r>
            <a:r>
              <a:rPr lang="en-US">
                <a:cs typeface="Calibri"/>
              </a:rPr>
              <a:t> key phrase matcher was experimented alongside the rule-based extraction</a:t>
            </a:r>
          </a:p>
          <a:p>
            <a:r>
              <a:rPr lang="en-US">
                <a:ea typeface="+mn-lt"/>
                <a:cs typeface="+mn-lt"/>
              </a:rPr>
              <a:t>The key phrase matcher allows for sentences containing specific words or phrases to be extracted from the text that the rule-based extraction may have missed</a:t>
            </a:r>
          </a:p>
          <a:p>
            <a:r>
              <a:rPr lang="en-US">
                <a:ea typeface="+mn-lt"/>
                <a:cs typeface="+mn-lt"/>
              </a:rPr>
              <a:t>Results were promising until integrated with the rule set</a:t>
            </a:r>
          </a:p>
          <a:p>
            <a:r>
              <a:rPr lang="en-US">
                <a:ea typeface="+mn-lt"/>
                <a:cs typeface="+mn-lt"/>
              </a:rPr>
              <a:t>When integrated, the extracted text had repetitive results of the same lines with irrelevant information</a:t>
            </a:r>
          </a:p>
          <a:p>
            <a:pPr marL="0" indent="0">
              <a:buNone/>
            </a:pPr>
            <a:endParaRPr lang="en-US">
              <a:ea typeface="+mn-lt"/>
              <a:cs typeface="+mn-lt"/>
            </a:endParaRPr>
          </a:p>
          <a:p>
            <a:endParaRPr lang="en-US">
              <a:ea typeface="+mn-lt"/>
              <a:cs typeface="+mn-lt"/>
            </a:endParaRPr>
          </a:p>
        </p:txBody>
      </p:sp>
      <p:pic>
        <p:nvPicPr>
          <p:cNvPr id="4" name="Picture 4" descr="A screenshot of a cell phone&#10;&#10;Description automatically generated">
            <a:extLst>
              <a:ext uri="{FF2B5EF4-FFF2-40B4-BE49-F238E27FC236}">
                <a16:creationId xmlns:a16="http://schemas.microsoft.com/office/drawing/2014/main" id="{263F27D6-F39D-4CA8-A47F-FEABBF92FEE7}"/>
              </a:ext>
            </a:extLst>
          </p:cNvPr>
          <p:cNvPicPr>
            <a:picLocks noChangeAspect="1"/>
          </p:cNvPicPr>
          <p:nvPr/>
        </p:nvPicPr>
        <p:blipFill>
          <a:blip r:embed="rId3"/>
          <a:stretch>
            <a:fillRect/>
          </a:stretch>
        </p:blipFill>
        <p:spPr>
          <a:xfrm>
            <a:off x="684008" y="4242074"/>
            <a:ext cx="10396328" cy="2455075"/>
          </a:xfrm>
          <a:prstGeom prst="rect">
            <a:avLst/>
          </a:prstGeom>
        </p:spPr>
      </p:pic>
    </p:spTree>
    <p:extLst>
      <p:ext uri="{BB962C8B-B14F-4D97-AF65-F5344CB8AC3E}">
        <p14:creationId xmlns:p14="http://schemas.microsoft.com/office/powerpoint/2010/main" val="345819657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cs typeface="Calibri Light"/>
              </a:rPr>
              <a:t>Grouping of Files By Category</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509066"/>
            <a:ext cx="10820400" cy="5234105"/>
          </a:xfrm>
        </p:spPr>
        <p:txBody>
          <a:bodyPr vert="horz" lIns="0" tIns="0" rIns="0" bIns="0" rtlCol="0">
            <a:normAutofit/>
          </a:bodyPr>
          <a:lstStyle/>
          <a:p>
            <a:r>
              <a:rPr lang="en-US">
                <a:ea typeface="+mn-lt"/>
                <a:cs typeface="+mn-lt"/>
              </a:rPr>
              <a:t>The files we use all belong to different categories</a:t>
            </a:r>
          </a:p>
          <a:p>
            <a:r>
              <a:rPr lang="en-US">
                <a:ea typeface="+mn-lt"/>
                <a:cs typeface="+mn-lt"/>
              </a:rPr>
              <a:t>It is in our interest to divide these files up accordingly by group (e.g. scientific, government, pamphlet, </a:t>
            </a:r>
            <a:r>
              <a:rPr lang="en-US" err="1">
                <a:ea typeface="+mn-lt"/>
                <a:cs typeface="+mn-lt"/>
              </a:rPr>
              <a:t>etc</a:t>
            </a:r>
            <a:r>
              <a:rPr lang="en-US">
                <a:ea typeface="+mn-lt"/>
                <a:cs typeface="+mn-lt"/>
              </a:rPr>
              <a:t>)</a:t>
            </a:r>
          </a:p>
          <a:p>
            <a:pPr lvl="1"/>
            <a:r>
              <a:rPr lang="en-US">
                <a:ea typeface="+mn-lt"/>
                <a:cs typeface="+mn-lt"/>
              </a:rPr>
              <a:t>If we are to further refine the rules-based extraction process, the classification of files by categories would allow for nuanced rules/keyword that will better enable accurate sentence extraction</a:t>
            </a:r>
          </a:p>
          <a:p>
            <a:r>
              <a:rPr lang="en-US">
                <a:ea typeface="+mn-lt"/>
                <a:cs typeface="+mn-lt"/>
              </a:rPr>
              <a:t>Text categorization is important to this project as it allows for eventual automatic text organization</a:t>
            </a:r>
          </a:p>
          <a:p>
            <a:r>
              <a:rPr lang="en-US">
                <a:cs typeface="Calibri" panose="020F0502020204030204"/>
              </a:rPr>
              <a:t>One method of tackling text categorization is through k-nearest neighbor classification</a:t>
            </a:r>
          </a:p>
          <a:p>
            <a:endParaRPr lang="en-US">
              <a:ea typeface="+mn-lt"/>
              <a:cs typeface="+mn-lt"/>
            </a:endParaRPr>
          </a:p>
          <a:p>
            <a:pPr marL="457200" lvl="1" indent="0">
              <a:buNone/>
            </a:pPr>
            <a:endParaRPr lang="en-US">
              <a:ea typeface="+mn-lt"/>
              <a:cs typeface="+mn-lt"/>
            </a:endParaRPr>
          </a:p>
          <a:p>
            <a:pPr lvl="1"/>
            <a:endParaRPr lang="en-US">
              <a:ea typeface="+mn-lt"/>
              <a:cs typeface="+mn-lt"/>
            </a:endParaRPr>
          </a:p>
          <a:p>
            <a:pPr lvl="1"/>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42715966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cs typeface="Calibri Light"/>
              </a:rPr>
              <a:t>K-Nearest-Neighbor Classification</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64924" y="3072737"/>
            <a:ext cx="6822510" cy="5234105"/>
          </a:xfrm>
        </p:spPr>
        <p:txBody>
          <a:bodyPr vert="horz" lIns="0" tIns="0" rIns="0" bIns="0" rtlCol="0">
            <a:normAutofit/>
          </a:bodyPr>
          <a:lstStyle/>
          <a:p>
            <a:r>
              <a:rPr lang="en-US">
                <a:ea typeface="+mn-lt"/>
                <a:cs typeface="+mn-lt"/>
              </a:rPr>
              <a:t>K-nearest neighbors (KNN) is a lazy, supervised machine learning algorithm. </a:t>
            </a:r>
          </a:p>
          <a:p>
            <a:r>
              <a:rPr lang="en-US">
                <a:ea typeface="+mn-lt"/>
                <a:cs typeface="+mn-lt"/>
              </a:rPr>
              <a:t>In order to classify new data points, the KNN algorithm calculates the distance of a data point to other training data points where the distance can be of any type (Euclidean, Manhattan, </a:t>
            </a:r>
            <a:r>
              <a:rPr lang="en-US" err="1">
                <a:ea typeface="+mn-lt"/>
                <a:cs typeface="+mn-lt"/>
              </a:rPr>
              <a:t>etc</a:t>
            </a:r>
            <a:r>
              <a:rPr lang="en-US">
                <a:ea typeface="+mn-lt"/>
                <a:cs typeface="+mn-lt"/>
              </a:rPr>
              <a:t>). </a:t>
            </a:r>
          </a:p>
          <a:p>
            <a:r>
              <a:rPr lang="en-US">
                <a:ea typeface="+mn-lt"/>
                <a:cs typeface="+mn-lt"/>
              </a:rPr>
              <a:t>Next, the k nearest data points are found where k is integer-valued. Then, the initial selected data point is classified to a label according to what the majority of the k nearest data points belong in. </a:t>
            </a:r>
          </a:p>
          <a:p>
            <a:r>
              <a:rPr lang="en-US">
                <a:ea typeface="+mn-lt"/>
                <a:cs typeface="+mn-lt"/>
              </a:rPr>
              <a:t>The advantage of KNN lies in its ease of implementation. Despite the fact that there may be more fitting methods, the KNN algorithm is proven to overall provide relatively accurate results in spite of its simplicity.</a:t>
            </a:r>
            <a:endParaRPr lang="en-US">
              <a:cs typeface="Calibri"/>
            </a:endParaRPr>
          </a:p>
          <a:p>
            <a:endParaRPr lang="en-US">
              <a:ea typeface="+mn-lt"/>
              <a:cs typeface="+mn-lt"/>
            </a:endParaRPr>
          </a:p>
          <a:p>
            <a:pPr marL="457200" lvl="1" indent="0">
              <a:buNone/>
            </a:pPr>
            <a:endParaRPr lang="en-US">
              <a:ea typeface="+mn-lt"/>
              <a:cs typeface="+mn-lt"/>
            </a:endParaRPr>
          </a:p>
          <a:p>
            <a:pPr lvl="1"/>
            <a:endParaRPr lang="en-US">
              <a:ea typeface="+mn-lt"/>
              <a:cs typeface="+mn-lt"/>
            </a:endParaRPr>
          </a:p>
          <a:p>
            <a:pPr lvl="1"/>
            <a:endParaRPr lang="en-US">
              <a:ea typeface="+mn-lt"/>
              <a:cs typeface="+mn-lt"/>
            </a:endParaRPr>
          </a:p>
          <a:p>
            <a:endParaRPr lang="en-US">
              <a:ea typeface="+mn-lt"/>
              <a:cs typeface="+mn-lt"/>
            </a:endParaRPr>
          </a:p>
        </p:txBody>
      </p:sp>
      <p:pic>
        <p:nvPicPr>
          <p:cNvPr id="4" name="Picture 4" descr="A close up of a logo&#10;&#10;Description automatically generated">
            <a:extLst>
              <a:ext uri="{FF2B5EF4-FFF2-40B4-BE49-F238E27FC236}">
                <a16:creationId xmlns:a16="http://schemas.microsoft.com/office/drawing/2014/main" id="{49880358-EC89-4F56-A628-F9DF18F403ED}"/>
              </a:ext>
            </a:extLst>
          </p:cNvPr>
          <p:cNvPicPr>
            <a:picLocks noChangeAspect="1"/>
          </p:cNvPicPr>
          <p:nvPr/>
        </p:nvPicPr>
        <p:blipFill>
          <a:blip r:embed="rId3"/>
          <a:stretch>
            <a:fillRect/>
          </a:stretch>
        </p:blipFill>
        <p:spPr>
          <a:xfrm>
            <a:off x="7574071" y="2810446"/>
            <a:ext cx="4569912" cy="3919764"/>
          </a:xfrm>
          <a:prstGeom prst="rect">
            <a:avLst/>
          </a:prstGeom>
        </p:spPr>
      </p:pic>
    </p:spTree>
    <p:extLst>
      <p:ext uri="{BB962C8B-B14F-4D97-AF65-F5344CB8AC3E}">
        <p14:creationId xmlns:p14="http://schemas.microsoft.com/office/powerpoint/2010/main" val="234876421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ea typeface="+mj-lt"/>
                <a:cs typeface="+mj-lt"/>
              </a:rPr>
              <a:t>KNN on Climate Change Files</a:t>
            </a:r>
            <a:endParaRPr lang="en-US">
              <a:solidFill>
                <a:schemeClr val="bg1"/>
              </a:solidFill>
            </a:endParaRP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299582" y="2884847"/>
            <a:ext cx="4181606" cy="5234105"/>
          </a:xfrm>
        </p:spPr>
        <p:txBody>
          <a:bodyPr vert="horz" lIns="0" tIns="0" rIns="0" bIns="0" rtlCol="0">
            <a:normAutofit/>
          </a:bodyPr>
          <a:lstStyle/>
          <a:p>
            <a:r>
              <a:rPr lang="en-US">
                <a:cs typeface="Calibri"/>
              </a:rPr>
              <a:t>The KNN algorithm can be used to classify by finding the K-nearest matches in the training data and then using the label of the closest matches for prediction</a:t>
            </a:r>
          </a:p>
          <a:p>
            <a:r>
              <a:rPr lang="en-US">
                <a:ea typeface="+mn-lt"/>
                <a:cs typeface="+mn-lt"/>
              </a:rPr>
              <a:t>Traditionally, a metric like Euclidean distance is used to find the closest matches. </a:t>
            </a:r>
          </a:p>
          <a:p>
            <a:r>
              <a:rPr lang="en-US">
                <a:ea typeface="+mn-lt"/>
                <a:cs typeface="+mn-lt"/>
              </a:rPr>
              <a:t>For text classification purposes, we will create a similarity rating between texts that measure how similar documents are to each other. The similarity rating will be used in lieu of traditional measures of distance.</a:t>
            </a:r>
          </a:p>
          <a:p>
            <a:r>
              <a:rPr lang="en-US">
                <a:ea typeface="+mn-lt"/>
                <a:cs typeface="+mn-lt"/>
              </a:rPr>
              <a:t>Code can be found </a:t>
            </a:r>
            <a:r>
              <a:rPr lang="en-US">
                <a:ea typeface="+mn-lt"/>
                <a:cs typeface="+mn-lt"/>
                <a:hlinkClick r:id="rId3"/>
              </a:rPr>
              <a:t>here</a:t>
            </a:r>
            <a:endParaRPr lang="en-US">
              <a:ea typeface="+mn-lt"/>
              <a:cs typeface="+mn-lt"/>
            </a:endParaRPr>
          </a:p>
          <a:p>
            <a:endParaRPr lang="en-US">
              <a:ea typeface="+mn-lt"/>
              <a:cs typeface="+mn-lt"/>
            </a:endParaRPr>
          </a:p>
          <a:p>
            <a:pPr marL="457200" lvl="1" indent="0">
              <a:buNone/>
            </a:pPr>
            <a:endParaRPr lang="en-US">
              <a:ea typeface="+mn-lt"/>
              <a:cs typeface="+mn-lt"/>
            </a:endParaRPr>
          </a:p>
          <a:p>
            <a:pPr lvl="1"/>
            <a:endParaRPr lang="en-US">
              <a:ea typeface="+mn-lt"/>
              <a:cs typeface="+mn-lt"/>
            </a:endParaRPr>
          </a:p>
          <a:p>
            <a:pPr lvl="1"/>
            <a:endParaRPr lang="en-US">
              <a:ea typeface="+mn-lt"/>
              <a:cs typeface="+mn-lt"/>
            </a:endParaRPr>
          </a:p>
          <a:p>
            <a:endParaRPr lang="en-US">
              <a:ea typeface="+mn-lt"/>
              <a:cs typeface="+mn-lt"/>
            </a:endParaRPr>
          </a:p>
        </p:txBody>
      </p:sp>
      <p:pic>
        <p:nvPicPr>
          <p:cNvPr id="4" name="Picture 4" descr="A screenshot of a cell phone&#10;&#10;Description automatically generated">
            <a:extLst>
              <a:ext uri="{FF2B5EF4-FFF2-40B4-BE49-F238E27FC236}">
                <a16:creationId xmlns:a16="http://schemas.microsoft.com/office/drawing/2014/main" id="{7EFCDEA9-2B89-4932-8F4A-4E725A353249}"/>
              </a:ext>
            </a:extLst>
          </p:cNvPr>
          <p:cNvPicPr>
            <a:picLocks noChangeAspect="1"/>
          </p:cNvPicPr>
          <p:nvPr/>
        </p:nvPicPr>
        <p:blipFill>
          <a:blip r:embed="rId4"/>
          <a:stretch>
            <a:fillRect/>
          </a:stretch>
        </p:blipFill>
        <p:spPr>
          <a:xfrm>
            <a:off x="4505194" y="1727748"/>
            <a:ext cx="7690980" cy="5145709"/>
          </a:xfrm>
          <a:prstGeom prst="rect">
            <a:avLst/>
          </a:prstGeom>
        </p:spPr>
      </p:pic>
    </p:spTree>
    <p:extLst>
      <p:ext uri="{BB962C8B-B14F-4D97-AF65-F5344CB8AC3E}">
        <p14:creationId xmlns:p14="http://schemas.microsoft.com/office/powerpoint/2010/main" val="171154771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cs typeface="Calibri Light"/>
              </a:rPr>
              <a:t>Continuing Text Classification</a:t>
            </a:r>
            <a:endParaRPr lang="en-US">
              <a:solidFill>
                <a:schemeClr val="bg1"/>
              </a:solidFill>
            </a:endParaRP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509066"/>
            <a:ext cx="10820400" cy="5234105"/>
          </a:xfrm>
        </p:spPr>
        <p:txBody>
          <a:bodyPr vert="horz" lIns="0" tIns="0" rIns="0" bIns="0" rtlCol="0">
            <a:normAutofit/>
          </a:bodyPr>
          <a:lstStyle/>
          <a:p>
            <a:r>
              <a:rPr lang="en-US">
                <a:cs typeface="Calibri"/>
              </a:rPr>
              <a:t>The similarity score is a number between 0 – 1 and acts as a substitute indicator for distance in our KNN algorithm.</a:t>
            </a:r>
          </a:p>
          <a:p>
            <a:r>
              <a:rPr lang="en-US">
                <a:cs typeface="Calibri"/>
              </a:rPr>
              <a:t>Now that we have a measure for distance, the next step would be to write methods to train the model on a set of texts so that it can make predictions. However, before feeding the model training data, we must do some preprocessing of the data which includes but is not limited to:</a:t>
            </a:r>
          </a:p>
          <a:p>
            <a:pPr lvl="1"/>
            <a:r>
              <a:rPr lang="en-US">
                <a:cs typeface="Calibri"/>
              </a:rPr>
              <a:t>removing unnecessary </a:t>
            </a:r>
            <a:r>
              <a:rPr lang="en-US" err="1">
                <a:cs typeface="Calibri"/>
              </a:rPr>
              <a:t>stopwords</a:t>
            </a:r>
            <a:r>
              <a:rPr lang="en-US">
                <a:cs typeface="Calibri"/>
              </a:rPr>
              <a:t>, converting all upper-case characters to lower-case and possibly excluding non-alphabetic characters</a:t>
            </a:r>
          </a:p>
          <a:p>
            <a:pPr lvl="1"/>
            <a:r>
              <a:rPr lang="en-US">
                <a:cs typeface="Calibri"/>
              </a:rPr>
              <a:t>preparing a well-rounded set of training data for the model to learn on</a:t>
            </a:r>
          </a:p>
          <a:p>
            <a:endParaRPr lang="en-US">
              <a:cs typeface="Calibri"/>
            </a:endParaRPr>
          </a:p>
        </p:txBody>
      </p:sp>
    </p:spTree>
    <p:extLst>
      <p:ext uri="{BB962C8B-B14F-4D97-AF65-F5344CB8AC3E}">
        <p14:creationId xmlns:p14="http://schemas.microsoft.com/office/powerpoint/2010/main" val="427490609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81487"/>
            <a:ext cx="10131425" cy="1110343"/>
          </a:xfrm>
        </p:spPr>
        <p:txBody>
          <a:bodyPr>
            <a:normAutofit/>
          </a:bodyPr>
          <a:lstStyle/>
          <a:p>
            <a:pPr algn="ctr"/>
            <a:r>
              <a:rPr lang="en-US">
                <a:solidFill>
                  <a:schemeClr val="bg1"/>
                </a:solidFill>
                <a:ea typeface="+mj-lt"/>
                <a:cs typeface="+mj-lt"/>
              </a:rPr>
              <a:t>Extracting Images from the PDF files</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279028"/>
            <a:ext cx="10820400" cy="4457728"/>
          </a:xfrm>
        </p:spPr>
        <p:txBody>
          <a:bodyPr vert="horz" lIns="0" tIns="0" rIns="0" bIns="0" rtlCol="0" anchor="t">
            <a:normAutofit/>
          </a:bodyPr>
          <a:lstStyle/>
          <a:p>
            <a:pPr>
              <a:spcBef>
                <a:spcPct val="20000"/>
              </a:spcBef>
              <a:spcAft>
                <a:spcPts val="600"/>
              </a:spcAft>
            </a:pPr>
            <a:r>
              <a:rPr lang="en-US" sz="2000">
                <a:ea typeface="+mn-lt"/>
                <a:cs typeface="+mn-lt"/>
              </a:rPr>
              <a:t>With python, various libraries allow you to extract images from the pdf files.</a:t>
            </a:r>
          </a:p>
          <a:p>
            <a:pPr>
              <a:spcBef>
                <a:spcPct val="20000"/>
              </a:spcBef>
              <a:spcAft>
                <a:spcPts val="600"/>
              </a:spcAft>
            </a:pPr>
            <a:r>
              <a:rPr lang="en-US" sz="2000" err="1">
                <a:ea typeface="+mn-lt"/>
                <a:cs typeface="+mn-lt"/>
              </a:rPr>
              <a:t>PyMuPDF</a:t>
            </a:r>
            <a:r>
              <a:rPr lang="en-US" sz="2000">
                <a:ea typeface="+mn-lt"/>
                <a:cs typeface="+mn-lt"/>
              </a:rPr>
              <a:t> module which will extract images from the PDF file using </a:t>
            </a:r>
            <a:r>
              <a:rPr lang="en-US" sz="2000" err="1">
                <a:ea typeface="+mn-lt"/>
                <a:cs typeface="+mn-lt"/>
              </a:rPr>
              <a:t>fitz</a:t>
            </a:r>
            <a:r>
              <a:rPr lang="en-US" sz="2000">
                <a:ea typeface="+mn-lt"/>
                <a:cs typeface="+mn-lt"/>
              </a:rPr>
              <a:t> library in PNG format.</a:t>
            </a:r>
          </a:p>
          <a:p>
            <a:pPr>
              <a:spcBef>
                <a:spcPct val="20000"/>
              </a:spcBef>
              <a:spcAft>
                <a:spcPts val="600"/>
              </a:spcAft>
            </a:pPr>
            <a:r>
              <a:rPr lang="en-US" sz="2000">
                <a:ea typeface="+mn-lt"/>
                <a:cs typeface="+mn-lt"/>
              </a:rPr>
              <a:t>This library will extract all the images from PDF file.</a:t>
            </a:r>
          </a:p>
          <a:p>
            <a:pPr>
              <a:spcBef>
                <a:spcPct val="20000"/>
              </a:spcBef>
              <a:spcAft>
                <a:spcPts val="600"/>
              </a:spcAft>
            </a:pPr>
            <a:r>
              <a:rPr lang="en-US" sz="2000" b="1">
                <a:latin typeface="Corbel"/>
                <a:cs typeface="Calibri"/>
              </a:rPr>
              <a:t>How does it works? </a:t>
            </a:r>
            <a:r>
              <a:rPr lang="en-US" sz="2000">
                <a:latin typeface="Corbel"/>
                <a:cs typeface="Calibri"/>
              </a:rPr>
              <a:t>This library scans through all the objects present in the PDF and selects </a:t>
            </a:r>
            <a:r>
              <a:rPr lang="en-US" sz="2000" i="1">
                <a:latin typeface="Corbel"/>
                <a:cs typeface="Calibri"/>
              </a:rPr>
              <a:t>Type/</a:t>
            </a:r>
            <a:r>
              <a:rPr lang="en-US" sz="2000" i="1" err="1">
                <a:latin typeface="Corbel"/>
                <a:cs typeface="Calibri"/>
              </a:rPr>
              <a:t>XObject</a:t>
            </a:r>
            <a:r>
              <a:rPr lang="en-US" sz="2000" i="1">
                <a:latin typeface="Corbel"/>
                <a:cs typeface="Calibri"/>
              </a:rPr>
              <a:t> with /Subtype/Image</a:t>
            </a:r>
            <a:r>
              <a:rPr lang="en-US" sz="2000" i="1">
                <a:latin typeface="Consolas"/>
                <a:cs typeface="Calibri"/>
              </a:rPr>
              <a:t>.</a:t>
            </a:r>
            <a:endParaRPr lang="en-US" sz="2000">
              <a:ea typeface="+mn-lt"/>
              <a:cs typeface="+mn-lt"/>
            </a:endParaRPr>
          </a:p>
          <a:p>
            <a:pPr>
              <a:spcBef>
                <a:spcPct val="20000"/>
              </a:spcBef>
              <a:spcAft>
                <a:spcPts val="600"/>
              </a:spcAft>
            </a:pPr>
            <a:r>
              <a:rPr lang="en-US" sz="2000">
                <a:latin typeface="Corbel"/>
                <a:cs typeface="Calibri"/>
              </a:rPr>
              <a:t>Runtime of extracting all the images depends on number of objects in the PDF.</a:t>
            </a:r>
            <a:endParaRPr lang="en-US" sz="2000">
              <a:ea typeface="+mn-lt"/>
              <a:cs typeface="+mn-lt"/>
            </a:endParaRPr>
          </a:p>
          <a:p>
            <a:pPr>
              <a:spcBef>
                <a:spcPct val="20000"/>
              </a:spcBef>
              <a:spcAft>
                <a:spcPts val="600"/>
              </a:spcAft>
            </a:pPr>
            <a:r>
              <a:rPr lang="en-US" sz="2000">
                <a:ea typeface="+mn-lt"/>
                <a:cs typeface="+mn-lt"/>
              </a:rPr>
              <a:t>If there are more pages in the pdf(1000 pages), this library will enable us to find the image on the specific page which will help us to reduce time in extracting all the images and save storage.</a:t>
            </a:r>
          </a:p>
          <a:p>
            <a:pPr>
              <a:spcBef>
                <a:spcPct val="20000"/>
              </a:spcBef>
              <a:spcAft>
                <a:spcPts val="600"/>
              </a:spcAft>
            </a:pPr>
            <a:r>
              <a:rPr lang="en-US" sz="2000">
                <a:ea typeface="+mn-lt"/>
                <a:cs typeface="+mn-lt"/>
              </a:rPr>
              <a:t>And will be storing all the images in Amazon S3 bucket.</a:t>
            </a:r>
          </a:p>
          <a:p>
            <a:endParaRPr lang="en-US">
              <a:cs typeface="Calibri"/>
            </a:endParaRPr>
          </a:p>
        </p:txBody>
      </p:sp>
    </p:spTree>
    <p:extLst>
      <p:ext uri="{BB962C8B-B14F-4D97-AF65-F5344CB8AC3E}">
        <p14:creationId xmlns:p14="http://schemas.microsoft.com/office/powerpoint/2010/main" val="294882649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7" name="Title 1">
            <a:extLst>
              <a:ext uri="{FF2B5EF4-FFF2-40B4-BE49-F238E27FC236}">
                <a16:creationId xmlns:a16="http://schemas.microsoft.com/office/drawing/2014/main" id="{BD32BDBA-96AB-407E-9D6D-494F259ED4AB}"/>
              </a:ext>
            </a:extLst>
          </p:cNvPr>
          <p:cNvSpPr>
            <a:spLocks noGrp="1"/>
          </p:cNvSpPr>
          <p:nvPr/>
        </p:nvSpPr>
        <p:spPr>
          <a:xfrm>
            <a:off x="1297405" y="843951"/>
            <a:ext cx="10306260" cy="961845"/>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solidFill>
                  <a:schemeClr val="bg1"/>
                </a:solidFill>
              </a:rPr>
              <a:t>How Image Rekognition works for detecting objects? </a:t>
            </a:r>
            <a:endParaRPr lang="en-US">
              <a:solidFill>
                <a:schemeClr val="bg1"/>
              </a:solidFill>
              <a:cs typeface="Calibri Light"/>
            </a:endParaRPr>
          </a:p>
        </p:txBody>
      </p:sp>
      <p:sp>
        <p:nvSpPr>
          <p:cNvPr id="8" name="Content Placeholder 2">
            <a:extLst>
              <a:ext uri="{FF2B5EF4-FFF2-40B4-BE49-F238E27FC236}">
                <a16:creationId xmlns:a16="http://schemas.microsoft.com/office/drawing/2014/main" id="{08920074-668A-441A-AF70-1F1F2A9288F6}"/>
              </a:ext>
            </a:extLst>
          </p:cNvPr>
          <p:cNvSpPr>
            <a:spLocks noGrp="1"/>
          </p:cNvSpPr>
          <p:nvPr/>
        </p:nvSpPr>
        <p:spPr>
          <a:xfrm>
            <a:off x="1081744" y="2264432"/>
            <a:ext cx="10018713" cy="41737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000">
                <a:ea typeface="+mn-lt"/>
                <a:cs typeface="+mn-lt"/>
              </a:rPr>
              <a:t>Step 1 – Analyzing an Image stored in Amazon s3 bucket.</a:t>
            </a:r>
          </a:p>
          <a:p>
            <a:r>
              <a:rPr lang="en-US" sz="2000">
                <a:ea typeface="+mn-lt"/>
                <a:cs typeface="+mn-lt"/>
              </a:rPr>
              <a:t>Step 2 - Correcting Image Orientation and Image Resizing(Image with different sizes may result in different outputs).</a:t>
            </a:r>
          </a:p>
          <a:p>
            <a:r>
              <a:rPr lang="en-US" sz="2000">
                <a:ea typeface="+mn-lt"/>
                <a:cs typeface="+mn-lt"/>
              </a:rPr>
              <a:t>Step 3 – Use </a:t>
            </a:r>
            <a:r>
              <a:rPr lang="en-US" sz="2000" err="1">
                <a:ea typeface="+mn-lt"/>
                <a:cs typeface="+mn-lt"/>
              </a:rPr>
              <a:t>DetectLabels</a:t>
            </a:r>
            <a:r>
              <a:rPr lang="en-US" sz="2000">
                <a:ea typeface="+mn-lt"/>
                <a:cs typeface="+mn-lt"/>
              </a:rPr>
              <a:t> API operation to detect objects, concepts, and scenes in image.</a:t>
            </a:r>
          </a:p>
          <a:p>
            <a:r>
              <a:rPr lang="en-US" sz="2000">
                <a:ea typeface="+mn-lt"/>
                <a:cs typeface="+mn-lt"/>
              </a:rPr>
              <a:t>Response from </a:t>
            </a:r>
            <a:r>
              <a:rPr lang="en-US" sz="2000" err="1">
                <a:ea typeface="+mn-lt"/>
                <a:cs typeface="+mn-lt"/>
              </a:rPr>
              <a:t>DetectLabels</a:t>
            </a:r>
            <a:r>
              <a:rPr lang="en-US" sz="2000">
                <a:ea typeface="+mn-lt"/>
                <a:cs typeface="+mn-lt"/>
              </a:rPr>
              <a:t> is an array of labels detected in the image and the level of confidence by which they were detected.</a:t>
            </a:r>
          </a:p>
          <a:p>
            <a:r>
              <a:rPr lang="en-US" sz="2000">
                <a:ea typeface="+mn-lt"/>
                <a:cs typeface="+mn-lt"/>
              </a:rPr>
              <a:t>Response also includes the ancestor labels for a label in the Parents array.</a:t>
            </a:r>
          </a:p>
          <a:p>
            <a:r>
              <a:rPr lang="en-US" sz="2000">
                <a:cs typeface="Calibri"/>
              </a:rPr>
              <a:t>One of the feature that is custom labels can be used to identify the objects and scenes in images that are specific to your needs by training a machine learning model</a:t>
            </a:r>
            <a:endParaRPr lang="en-US" sz="2000">
              <a:ea typeface="+mn-lt"/>
              <a:cs typeface="+mn-lt"/>
            </a:endParaRPr>
          </a:p>
          <a:p>
            <a:pPr marL="0" indent="0">
              <a:buNone/>
            </a:pPr>
            <a:endParaRPr lang="en-US" sz="2000">
              <a:cs typeface="Calibri"/>
            </a:endParaRPr>
          </a:p>
        </p:txBody>
      </p:sp>
    </p:spTree>
    <p:extLst>
      <p:ext uri="{BB962C8B-B14F-4D97-AF65-F5344CB8AC3E}">
        <p14:creationId xmlns:p14="http://schemas.microsoft.com/office/powerpoint/2010/main" val="13505281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2FEE60AB-B805-4F0D-9522-0BB8A073400C}"/>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Objective</a:t>
            </a:r>
          </a:p>
        </p:txBody>
      </p:sp>
      <p:sp>
        <p:nvSpPr>
          <p:cNvPr id="3" name="Content Placeholder 2">
            <a:extLst>
              <a:ext uri="{FF2B5EF4-FFF2-40B4-BE49-F238E27FC236}">
                <a16:creationId xmlns:a16="http://schemas.microsoft.com/office/drawing/2014/main" id="{CF15B237-C0BF-460A-8CF0-999B80ACED2D}"/>
              </a:ext>
            </a:extLst>
          </p:cNvPr>
          <p:cNvSpPr>
            <a:spLocks noGrp="1"/>
          </p:cNvSpPr>
          <p:nvPr>
            <p:ph idx="1"/>
          </p:nvPr>
        </p:nvSpPr>
        <p:spPr>
          <a:xfrm>
            <a:off x="685801" y="2592572"/>
            <a:ext cx="10820400" cy="3198627"/>
          </a:xfrm>
        </p:spPr>
        <p:txBody>
          <a:bodyPr vert="horz" lIns="0" tIns="0" rIns="0" bIns="0" rtlCol="0">
            <a:normAutofit/>
          </a:bodyPr>
          <a:lstStyle/>
          <a:p>
            <a:r>
              <a:rPr lang="en-US"/>
              <a:t>Our goal was to build upon the previous code worked on by previous intern teams in order to further the climate change application.</a:t>
            </a:r>
          </a:p>
          <a:p>
            <a:r>
              <a:rPr lang="en-US"/>
              <a:t>In our project scope, we decided upon three areas with which to work on and expand:</a:t>
            </a:r>
            <a:endParaRPr lang="en-US">
              <a:cs typeface="Calibri"/>
            </a:endParaRPr>
          </a:p>
          <a:p>
            <a:pPr lvl="1"/>
            <a:r>
              <a:rPr lang="en-US">
                <a:ea typeface="+mn-lt"/>
                <a:cs typeface="+mn-lt"/>
              </a:rPr>
              <a:t>1) Improvement of the sentence extraction process</a:t>
            </a:r>
          </a:p>
          <a:p>
            <a:pPr lvl="1"/>
            <a:r>
              <a:rPr lang="en-US"/>
              <a:t>2) The use of Amazon Rekognition's API to extract text from images </a:t>
            </a:r>
            <a:endParaRPr lang="en-US">
              <a:cs typeface="Calibri"/>
            </a:endParaRPr>
          </a:p>
          <a:p>
            <a:pPr lvl="1"/>
            <a:r>
              <a:rPr lang="en-US"/>
              <a:t>3) Using sentiment analysis to understand the criticality of imperative sentences.</a:t>
            </a:r>
            <a:endParaRPr lang="en-US">
              <a:ea typeface="+mn-lt"/>
              <a:cs typeface="+mn-lt"/>
            </a:endParaRPr>
          </a:p>
        </p:txBody>
      </p:sp>
    </p:spTree>
    <p:extLst>
      <p:ext uri="{BB962C8B-B14F-4D97-AF65-F5344CB8AC3E}">
        <p14:creationId xmlns:p14="http://schemas.microsoft.com/office/powerpoint/2010/main" val="210889360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264651"/>
            <a:ext cx="10820400" cy="4069539"/>
          </a:xfrm>
        </p:spPr>
        <p:txBody>
          <a:bodyPr vert="horz" lIns="0" tIns="0" rIns="0" bIns="0" rtlCol="0" anchor="t">
            <a:normAutofit/>
          </a:bodyPr>
          <a:lstStyle/>
          <a:p>
            <a:pPr>
              <a:spcBef>
                <a:spcPct val="20000"/>
              </a:spcBef>
              <a:spcAft>
                <a:spcPts val="600"/>
              </a:spcAft>
            </a:pPr>
            <a:r>
              <a:rPr lang="en-US" sz="2000">
                <a:ea typeface="+mn-lt"/>
                <a:cs typeface="+mn-lt"/>
              </a:rPr>
              <a:t>Step 1- Amazon Rekognition text detection can detect text in images using </a:t>
            </a:r>
            <a:r>
              <a:rPr lang="en-US" sz="2000" err="1">
                <a:ea typeface="+mn-lt"/>
                <a:cs typeface="+mn-lt"/>
              </a:rPr>
              <a:t>DetectText</a:t>
            </a:r>
            <a:r>
              <a:rPr lang="en-US" sz="2000">
                <a:ea typeface="+mn-lt"/>
                <a:cs typeface="+mn-lt"/>
              </a:rPr>
              <a:t> API.</a:t>
            </a:r>
          </a:p>
          <a:p>
            <a:pPr>
              <a:spcBef>
                <a:spcPct val="20000"/>
              </a:spcBef>
              <a:spcAft>
                <a:spcPts val="600"/>
              </a:spcAft>
            </a:pPr>
            <a:r>
              <a:rPr lang="en-US" sz="2000">
                <a:ea typeface="+mn-lt"/>
                <a:cs typeface="+mn-lt"/>
              </a:rPr>
              <a:t>Step 2- It can then convert the detected text into machine-readable text.</a:t>
            </a:r>
          </a:p>
          <a:p>
            <a:pPr>
              <a:spcBef>
                <a:spcPct val="20000"/>
              </a:spcBef>
              <a:spcAft>
                <a:spcPts val="600"/>
              </a:spcAft>
            </a:pPr>
            <a:r>
              <a:rPr lang="en-US" sz="2000" err="1">
                <a:ea typeface="+mn-lt"/>
                <a:cs typeface="+mn-lt"/>
              </a:rPr>
              <a:t>DetectText</a:t>
            </a:r>
            <a:r>
              <a:rPr lang="en-US" sz="2000">
                <a:ea typeface="+mn-lt"/>
                <a:cs typeface="+mn-lt"/>
              </a:rPr>
              <a:t> API can detect up to 50 words in an image and detects numbers and common symbols such as </a:t>
            </a:r>
            <a:r>
              <a:rPr lang="en-US" sz="2000">
                <a:latin typeface="Corbel"/>
                <a:cs typeface="Calibri"/>
              </a:rPr>
              <a:t>@, /, $, %. -, _, +, *, and #.</a:t>
            </a:r>
            <a:endParaRPr lang="en-US" sz="2000">
              <a:ea typeface="+mn-lt"/>
              <a:cs typeface="+mn-lt"/>
            </a:endParaRPr>
          </a:p>
          <a:p>
            <a:pPr>
              <a:spcBef>
                <a:spcPct val="20000"/>
              </a:spcBef>
              <a:spcAft>
                <a:spcPts val="600"/>
              </a:spcAft>
            </a:pPr>
            <a:r>
              <a:rPr lang="en-US" sz="2000">
                <a:ea typeface="+mn-lt"/>
                <a:cs typeface="+mn-lt"/>
              </a:rPr>
              <a:t>The response of the </a:t>
            </a:r>
            <a:r>
              <a:rPr lang="en-US" sz="2000" err="1">
                <a:ea typeface="+mn-lt"/>
                <a:cs typeface="+mn-lt"/>
              </a:rPr>
              <a:t>DetectText</a:t>
            </a:r>
            <a:r>
              <a:rPr lang="en-US" sz="2000">
                <a:ea typeface="+mn-lt"/>
                <a:cs typeface="+mn-lt"/>
              </a:rPr>
              <a:t> operation  will be an array, where each element represents a line or word detected in the image.</a:t>
            </a:r>
          </a:p>
          <a:p>
            <a:pPr>
              <a:spcBef>
                <a:spcPct val="20000"/>
              </a:spcBef>
              <a:spcAft>
                <a:spcPts val="600"/>
              </a:spcAft>
            </a:pPr>
            <a:r>
              <a:rPr lang="en-US" sz="2000">
                <a:ea typeface="+mn-lt"/>
                <a:cs typeface="+mn-lt"/>
              </a:rPr>
              <a:t>Response also returns some other information such as relationship between words and line, location of the text on the image, confidence score and type of the detected text. </a:t>
            </a:r>
          </a:p>
          <a:p>
            <a:endParaRPr lang="en-US" sz="2000">
              <a:cs typeface="Calibri"/>
            </a:endParaRPr>
          </a:p>
        </p:txBody>
      </p:sp>
      <p:sp>
        <p:nvSpPr>
          <p:cNvPr id="6" name="TextBox 5">
            <a:extLst>
              <a:ext uri="{FF2B5EF4-FFF2-40B4-BE49-F238E27FC236}">
                <a16:creationId xmlns:a16="http://schemas.microsoft.com/office/drawing/2014/main" id="{3738CF14-2486-489F-901F-A5748D906AFB}"/>
              </a:ext>
            </a:extLst>
          </p:cNvPr>
          <p:cNvSpPr txBox="1"/>
          <p:nvPr/>
        </p:nvSpPr>
        <p:spPr>
          <a:xfrm>
            <a:off x="1029419" y="900023"/>
            <a:ext cx="101762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FFFFFF"/>
                </a:solidFill>
                <a:latin typeface="Calibri Light"/>
              </a:rPr>
              <a:t>How Image Rekognition works for detecting text? </a:t>
            </a:r>
            <a:r>
              <a:rPr lang="en-US" sz="3600">
                <a:latin typeface="Calibri Light"/>
                <a:cs typeface="Calibri Light"/>
              </a:rPr>
              <a:t>​</a:t>
            </a:r>
            <a:endParaRPr lang="en-US" sz="3600">
              <a:cs typeface="Calibri"/>
            </a:endParaRPr>
          </a:p>
        </p:txBody>
      </p:sp>
    </p:spTree>
    <p:extLst>
      <p:ext uri="{BB962C8B-B14F-4D97-AF65-F5344CB8AC3E}">
        <p14:creationId xmlns:p14="http://schemas.microsoft.com/office/powerpoint/2010/main" val="184287631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cs typeface="Calibri Light"/>
              </a:rPr>
              <a:t>Rekognition: Acquiring the images</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68597" y="2655031"/>
            <a:ext cx="11270104" cy="3198627"/>
          </a:xfrm>
        </p:spPr>
        <p:txBody>
          <a:bodyPr vert="horz" lIns="0" tIns="0" rIns="0" bIns="0" rtlCol="0">
            <a:normAutofit/>
          </a:bodyPr>
          <a:lstStyle/>
          <a:p>
            <a:r>
              <a:rPr lang="en-US">
                <a:cs typeface="Calibri"/>
              </a:rPr>
              <a:t>The following tools were used: S3 storage (AWS Service for storing the images), Boto3 Python </a:t>
            </a:r>
          </a:p>
          <a:p>
            <a:r>
              <a:rPr lang="en-US">
                <a:cs typeface="Calibri"/>
              </a:rPr>
              <a:t>There are a lot of valuable information in some of the images inside of the PDF files that go undetected because the current application is only able to detect machine-readable text</a:t>
            </a:r>
          </a:p>
          <a:p>
            <a:r>
              <a:rPr lang="en-US">
                <a:cs typeface="Calibri"/>
              </a:rPr>
              <a:t>By implementing Amazon Rekognition's API, text in images can be detected, broadening the capablities of the climate change application</a:t>
            </a:r>
          </a:p>
          <a:p>
            <a:r>
              <a:rPr lang="en-US">
                <a:cs typeface="Calibri"/>
              </a:rPr>
              <a:t>To acquire the images, I sorted through images in PDF files that had actionable descritions. There were many images that did not have relevant information to the climate change application, so it was important to sort through the data and acquire images that were relevant. </a:t>
            </a: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6" name="TextBox 5">
            <a:extLst>
              <a:ext uri="{FF2B5EF4-FFF2-40B4-BE49-F238E27FC236}">
                <a16:creationId xmlns:a16="http://schemas.microsoft.com/office/drawing/2014/main" id="{0E3892F0-6E74-4269-8A6A-A72ED75AA47C}"/>
              </a:ext>
            </a:extLst>
          </p:cNvPr>
          <p:cNvSpPr txBox="1"/>
          <p:nvPr/>
        </p:nvSpPr>
        <p:spPr>
          <a:xfrm>
            <a:off x="1132226" y="58541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8" name="Picture 8" descr="A screenshot of a cell phone&#10;&#10;Description automatically generated">
            <a:extLst>
              <a:ext uri="{FF2B5EF4-FFF2-40B4-BE49-F238E27FC236}">
                <a16:creationId xmlns:a16="http://schemas.microsoft.com/office/drawing/2014/main" id="{330D83BD-7388-4086-BEF1-2A85DB7699BB}"/>
              </a:ext>
            </a:extLst>
          </p:cNvPr>
          <p:cNvPicPr>
            <a:picLocks noChangeAspect="1"/>
          </p:cNvPicPr>
          <p:nvPr/>
        </p:nvPicPr>
        <p:blipFill>
          <a:blip r:embed="rId3"/>
          <a:stretch>
            <a:fillRect/>
          </a:stretch>
        </p:blipFill>
        <p:spPr>
          <a:xfrm>
            <a:off x="511834" y="5006981"/>
            <a:ext cx="4856671" cy="1689209"/>
          </a:xfrm>
          <a:prstGeom prst="rect">
            <a:avLst/>
          </a:prstGeom>
        </p:spPr>
      </p:pic>
      <p:cxnSp>
        <p:nvCxnSpPr>
          <p:cNvPr id="9" name="Straight Arrow Connector 8">
            <a:extLst>
              <a:ext uri="{FF2B5EF4-FFF2-40B4-BE49-F238E27FC236}">
                <a16:creationId xmlns:a16="http://schemas.microsoft.com/office/drawing/2014/main" id="{E4A5FC7C-A943-4A95-B2D1-230E46F72A3A}"/>
              </a:ext>
            </a:extLst>
          </p:cNvPr>
          <p:cNvCxnSpPr/>
          <p:nvPr/>
        </p:nvCxnSpPr>
        <p:spPr>
          <a:xfrm flipV="1">
            <a:off x="5105041" y="5925988"/>
            <a:ext cx="914400" cy="5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A1D28D0-7870-44CC-A951-429B900465B7}"/>
              </a:ext>
            </a:extLst>
          </p:cNvPr>
          <p:cNvSpPr txBox="1"/>
          <p:nvPr/>
        </p:nvSpPr>
        <p:spPr>
          <a:xfrm>
            <a:off x="6159441" y="5253668"/>
            <a:ext cx="44253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This is text from an image that was used. It has clear actionable descriptions that people can take to mitigate flooding effects in their homes.</a:t>
            </a:r>
          </a:p>
        </p:txBody>
      </p:sp>
    </p:spTree>
    <p:extLst>
      <p:ext uri="{BB962C8B-B14F-4D97-AF65-F5344CB8AC3E}">
        <p14:creationId xmlns:p14="http://schemas.microsoft.com/office/powerpoint/2010/main" val="244459366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cs typeface="Calibri Light"/>
              </a:rPr>
              <a:t>Extracting text from the image</a:t>
            </a:r>
          </a:p>
        </p:txBody>
      </p:sp>
      <p:pic>
        <p:nvPicPr>
          <p:cNvPr id="4" name="Picture 4" descr="A screenshot of a cell phone&#10;&#10;Description automatically generated">
            <a:extLst>
              <a:ext uri="{FF2B5EF4-FFF2-40B4-BE49-F238E27FC236}">
                <a16:creationId xmlns:a16="http://schemas.microsoft.com/office/drawing/2014/main" id="{304284C7-D732-4849-8BC3-B7D5091650F9}"/>
              </a:ext>
            </a:extLst>
          </p:cNvPr>
          <p:cNvPicPr>
            <a:picLocks noGrp="1" noChangeAspect="1"/>
          </p:cNvPicPr>
          <p:nvPr>
            <p:ph idx="1"/>
          </p:nvPr>
        </p:nvPicPr>
        <p:blipFill>
          <a:blip r:embed="rId3"/>
          <a:stretch>
            <a:fillRect/>
          </a:stretch>
        </p:blipFill>
        <p:spPr>
          <a:xfrm>
            <a:off x="270922" y="1544911"/>
            <a:ext cx="4897276" cy="4952664"/>
          </a:xfrm>
        </p:spPr>
      </p:pic>
      <p:sp>
        <p:nvSpPr>
          <p:cNvPr id="5" name="TextBox 4">
            <a:extLst>
              <a:ext uri="{FF2B5EF4-FFF2-40B4-BE49-F238E27FC236}">
                <a16:creationId xmlns:a16="http://schemas.microsoft.com/office/drawing/2014/main" id="{EDC8B09D-A206-41A3-ACB1-342CE6BC204C}"/>
              </a:ext>
            </a:extLst>
          </p:cNvPr>
          <p:cNvSpPr txBox="1"/>
          <p:nvPr/>
        </p:nvSpPr>
        <p:spPr>
          <a:xfrm>
            <a:off x="5256362" y="2380890"/>
            <a:ext cx="685512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This is a snippet of what gets printed after running the code for Rekognition using DetectText: </a:t>
            </a:r>
          </a:p>
          <a:p>
            <a:endParaRPr lang="en-US">
              <a:cs typeface="Calibri"/>
            </a:endParaRPr>
          </a:p>
          <a:p>
            <a:r>
              <a:rPr lang="en-US">
                <a:cs typeface="Calibri"/>
              </a:rPr>
              <a:t>Detected text: Watertight Door</a:t>
            </a:r>
          </a:p>
          <a:p>
            <a:r>
              <a:rPr lang="en-US">
                <a:cs typeface="Calibri"/>
              </a:rPr>
              <a:t>Confidence: 99.91%</a:t>
            </a:r>
          </a:p>
          <a:p>
            <a:endParaRPr lang="en-US">
              <a:ea typeface="+mn-lt"/>
              <a:cs typeface="+mn-lt"/>
            </a:endParaRPr>
          </a:p>
          <a:p>
            <a:r>
              <a:rPr lang="en-US">
                <a:ea typeface="+mn-lt"/>
                <a:cs typeface="+mn-lt"/>
              </a:rPr>
              <a:t>Detected text: Moun</a:t>
            </a:r>
            <a:r>
              <a:rPr lang="en-US">
                <a:cs typeface="Calibri"/>
              </a:rPr>
              <a:t>t</a:t>
            </a:r>
          </a:p>
          <a:p>
            <a:r>
              <a:rPr lang="en-US">
                <a:ea typeface="+mn-lt"/>
                <a:cs typeface="+mn-lt"/>
              </a:rPr>
              <a:t>Confidence: 99.90%</a:t>
            </a:r>
            <a:endParaRPr lang="en-US"/>
          </a:p>
          <a:p>
            <a:endParaRPr lang="en-US">
              <a:cs typeface="Calibri"/>
            </a:endParaRPr>
          </a:p>
          <a:p>
            <a:r>
              <a:rPr lang="en-US">
                <a:ea typeface="+mn-lt"/>
                <a:cs typeface="+mn-lt"/>
              </a:rPr>
              <a:t>Detected text: to</a:t>
            </a:r>
          </a:p>
          <a:p>
            <a:r>
              <a:rPr lang="en-US">
                <a:ea typeface="+mn-lt"/>
                <a:cs typeface="+mn-lt"/>
              </a:rPr>
              <a:t>Confidence: 99.84%</a:t>
            </a:r>
            <a:endParaRPr lang="en-US"/>
          </a:p>
          <a:p>
            <a:endParaRPr lang="en-US">
              <a:cs typeface="Calibri"/>
            </a:endParaRPr>
          </a:p>
          <a:p>
            <a:r>
              <a:rPr lang="en-US" b="1">
                <a:cs typeface="Calibri"/>
              </a:rPr>
              <a:t>Conclusion: </a:t>
            </a:r>
            <a:r>
              <a:rPr lang="en-US">
                <a:cs typeface="Calibri"/>
              </a:rPr>
              <a:t>Rekognition was able to detect and print out every word </a:t>
            </a:r>
            <a:r>
              <a:rPr lang="en-US" b="1" i="1">
                <a:cs typeface="Calibri"/>
              </a:rPr>
              <a:t>accurately</a:t>
            </a:r>
            <a:r>
              <a:rPr lang="en-US">
                <a:cs typeface="Calibri"/>
              </a:rPr>
              <a:t> and </a:t>
            </a:r>
            <a:r>
              <a:rPr lang="en-US" b="1" i="1">
                <a:cs typeface="Calibri"/>
              </a:rPr>
              <a:t>successfully</a:t>
            </a:r>
            <a:r>
              <a:rPr lang="en-US">
                <a:cs typeface="Calibri"/>
              </a:rPr>
              <a:t>. </a:t>
            </a:r>
          </a:p>
          <a:p>
            <a:endParaRPr lang="en-US">
              <a:cs typeface="Calibri"/>
            </a:endParaRPr>
          </a:p>
        </p:txBody>
      </p:sp>
    </p:spTree>
    <p:extLst>
      <p:ext uri="{BB962C8B-B14F-4D97-AF65-F5344CB8AC3E}">
        <p14:creationId xmlns:p14="http://schemas.microsoft.com/office/powerpoint/2010/main" val="309816256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cs typeface="Calibri Light"/>
              </a:rPr>
              <a:t>Issues with rekognition</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707591"/>
            <a:ext cx="10820400" cy="3198627"/>
          </a:xfrm>
        </p:spPr>
        <p:txBody>
          <a:bodyPr vert="horz" lIns="0" tIns="0" rIns="0" bIns="0" rtlCol="0">
            <a:normAutofit/>
          </a:bodyPr>
          <a:lstStyle/>
          <a:p>
            <a:r>
              <a:rPr lang="en-US">
                <a:cs typeface="Calibri"/>
              </a:rPr>
              <a:t>The main goal for Rekognition was to extract text from images so that it would enhance the capabilities of the climate change application which currently is only able to read machine-readable text. </a:t>
            </a:r>
            <a:endParaRPr lang="en-US"/>
          </a:p>
          <a:p>
            <a:r>
              <a:rPr lang="en-US">
                <a:cs typeface="Calibri"/>
              </a:rPr>
              <a:t>Our goal was met, but the code is not as efficient as we would want it to be. The code can only detect text from one image at a time, because the name of the picture is manually assigned to a variable. In order to extract text from another picture, we would have to go into the code, and change the name of the picture accordingly. This is not productive or efficient especially for mass data ( or in this case, mass amounts of images)</a:t>
            </a:r>
          </a:p>
          <a:p>
            <a:r>
              <a:rPr lang="en-US">
                <a:cs typeface="Calibri"/>
              </a:rPr>
              <a:t>In attempt to adress this issue, I tried to automate the listing of the names of the images so that we would not have to manually write in the image names. After trying different variations of code, there was no success with automating the list of names. I was running into issues where the code would have no errors (exit code 0) but still would not return the list of image names</a:t>
            </a:r>
          </a:p>
          <a:p>
            <a:endParaRPr lang="en-US">
              <a:cs typeface="Calibri"/>
            </a:endParaRPr>
          </a:p>
          <a:p>
            <a:endParaRPr lang="en-US">
              <a:cs typeface="Calibri"/>
            </a:endParaRPr>
          </a:p>
        </p:txBody>
      </p:sp>
    </p:spTree>
    <p:extLst>
      <p:ext uri="{BB962C8B-B14F-4D97-AF65-F5344CB8AC3E}">
        <p14:creationId xmlns:p14="http://schemas.microsoft.com/office/powerpoint/2010/main" val="414129036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cs typeface="Calibri Light"/>
              </a:rPr>
              <a:t>Next steps / improvement</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498896" y="3110158"/>
            <a:ext cx="11438625" cy="3716210"/>
          </a:xfrm>
        </p:spPr>
        <p:txBody>
          <a:bodyPr vert="horz" lIns="0" tIns="0" rIns="0" bIns="0" rtlCol="0">
            <a:normAutofit fontScale="85000" lnSpcReduction="10000"/>
          </a:bodyPr>
          <a:lstStyle/>
          <a:p>
            <a:r>
              <a:rPr lang="en-US" sz="2000">
                <a:latin typeface="Times New Roman"/>
                <a:cs typeface="Times New Roman"/>
              </a:rPr>
              <a:t>1) Automate the listing of the image names so the code for Rekognition does not have to be manually changed to accomodate for new images</a:t>
            </a:r>
            <a:endParaRPr lang="en-US" sz="2000">
              <a:latin typeface="Times New Roman"/>
              <a:cs typeface="Calibri"/>
            </a:endParaRPr>
          </a:p>
          <a:p>
            <a:endParaRPr lang="en-US" sz="2000">
              <a:latin typeface="Times New Roman"/>
              <a:cs typeface="Calibri"/>
            </a:endParaRPr>
          </a:p>
          <a:p>
            <a:r>
              <a:rPr lang="en-US" sz="2000">
                <a:latin typeface="Times New Roman"/>
                <a:cs typeface="Calibri"/>
              </a:rPr>
              <a:t>2) For this version of Rekognition, the images were acquired by manually sorting through PDF files. This is not efficient for mass data. As a next step for improvement, something can be implemented in the beginning so that it sorts through the PDF files for images.</a:t>
            </a:r>
          </a:p>
          <a:p>
            <a:pPr marL="0" indent="0">
              <a:buNone/>
            </a:pPr>
            <a:endParaRPr lang="en-US" sz="2000">
              <a:latin typeface="Times New Roman"/>
              <a:cs typeface="Calibri"/>
            </a:endParaRPr>
          </a:p>
          <a:p>
            <a:pPr marL="0" indent="0">
              <a:buNone/>
            </a:pPr>
            <a:r>
              <a:rPr lang="en-US" sz="2000">
                <a:latin typeface="Times New Roman"/>
                <a:cs typeface="Calibri"/>
              </a:rPr>
              <a:t>     After the images are detected, have Rekognition detect text within those images. Rekognition will be able to detect images with no text, which can then be filtered out since it is trash data. The remaining images will all have text. Using the imperative sentence extraction, we can filter the images even more so that only images that has actionable text are left behind</a:t>
            </a:r>
          </a:p>
          <a:p>
            <a:endParaRPr lang="en-US" sz="2000">
              <a:latin typeface="Times New Roman"/>
              <a:cs typeface="Calibri"/>
            </a:endParaRPr>
          </a:p>
          <a:p>
            <a:pPr marL="0" indent="0">
              <a:buNone/>
            </a:pPr>
            <a:r>
              <a:rPr lang="en-US" sz="2000">
                <a:latin typeface="Times New Roman"/>
                <a:cs typeface="Calibri"/>
              </a:rPr>
              <a:t>These next steps would decrease the need for human intervention and improve the functionality of the climate change application</a:t>
            </a:r>
          </a:p>
          <a:p>
            <a:pPr marL="0" indent="0">
              <a:buNone/>
            </a:pPr>
            <a:endParaRPr lang="en-US" sz="2000">
              <a:latin typeface="Times New Roman"/>
              <a:cs typeface="Calibri"/>
            </a:endParaRPr>
          </a:p>
          <a:p>
            <a:endParaRPr lang="en-US" sz="2000">
              <a:latin typeface="Times New Roman"/>
              <a:cs typeface="Calibri"/>
            </a:endParaRPr>
          </a:p>
          <a:p>
            <a:pPr marL="0" indent="0">
              <a:buNone/>
            </a:pPr>
            <a:endParaRPr lang="en-US" sz="2000">
              <a:latin typeface="Times New Roman"/>
              <a:cs typeface="Calibri"/>
            </a:endParaRPr>
          </a:p>
        </p:txBody>
      </p:sp>
    </p:spTree>
    <p:extLst>
      <p:ext uri="{BB962C8B-B14F-4D97-AF65-F5344CB8AC3E}">
        <p14:creationId xmlns:p14="http://schemas.microsoft.com/office/powerpoint/2010/main" val="3687385293"/>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ea typeface="+mj-lt"/>
                <a:cs typeface="+mj-lt"/>
              </a:rPr>
              <a:t>Keywords and phrases extraction</a:t>
            </a:r>
            <a:endParaRPr lang="en-US"/>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592572"/>
            <a:ext cx="10820400" cy="3198627"/>
          </a:xfrm>
        </p:spPr>
        <p:txBody>
          <a:bodyPr vert="horz" lIns="0" tIns="0" rIns="0" bIns="0" rtlCol="0">
            <a:normAutofit/>
          </a:bodyPr>
          <a:lstStyle/>
          <a:p>
            <a:pPr marL="0" indent="0">
              <a:buNone/>
            </a:pPr>
            <a:r>
              <a:rPr lang="en-US">
                <a:cs typeface="Calibri"/>
              </a:rPr>
              <a:t>-</a:t>
            </a:r>
          </a:p>
        </p:txBody>
      </p:sp>
      <p:sp>
        <p:nvSpPr>
          <p:cNvPr id="4" name="TextBox 3">
            <a:extLst>
              <a:ext uri="{FF2B5EF4-FFF2-40B4-BE49-F238E27FC236}">
                <a16:creationId xmlns:a16="http://schemas.microsoft.com/office/drawing/2014/main" id="{BDDE7913-7447-4FD8-81D7-F95893F9A664}"/>
              </a:ext>
            </a:extLst>
          </p:cNvPr>
          <p:cNvSpPr txBox="1"/>
          <p:nvPr/>
        </p:nvSpPr>
        <p:spPr>
          <a:xfrm>
            <a:off x="684362" y="3099758"/>
            <a:ext cx="1086640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With the goal of contribution in mind we sought to extract keywords and phrases to start with to see if it could be used by other team members for further analysis.</a:t>
            </a:r>
          </a:p>
          <a:p>
            <a:pPr marL="285750" indent="-285750">
              <a:buFont typeface="Arial"/>
              <a:buChar char="•"/>
            </a:pPr>
            <a:r>
              <a:rPr lang="en-US">
                <a:cs typeface="Calibri"/>
              </a:rPr>
              <a:t>For </a:t>
            </a:r>
            <a:r>
              <a:rPr lang="en-US" err="1">
                <a:cs typeface="Calibri"/>
              </a:rPr>
              <a:t>PDf</a:t>
            </a:r>
            <a:r>
              <a:rPr lang="en-US">
                <a:cs typeface="Calibri"/>
              </a:rPr>
              <a:t> to text conversion we started with </a:t>
            </a:r>
            <a:r>
              <a:rPr lang="en-US" err="1">
                <a:cs typeface="Calibri"/>
              </a:rPr>
              <a:t>pdftotext</a:t>
            </a:r>
            <a:r>
              <a:rPr lang="en-US">
                <a:cs typeface="Calibri"/>
              </a:rPr>
              <a:t> but encountered problems with the installation.</a:t>
            </a:r>
          </a:p>
          <a:p>
            <a:pPr marL="285750" indent="-285750">
              <a:buFont typeface="Arial"/>
              <a:buChar char="•"/>
            </a:pPr>
            <a:r>
              <a:rPr lang="en-US">
                <a:cs typeface="Calibri"/>
              </a:rPr>
              <a:t>After several man hours on the worldwide net we realized a library named '</a:t>
            </a:r>
            <a:r>
              <a:rPr lang="en-US" err="1">
                <a:cs typeface="Calibri"/>
              </a:rPr>
              <a:t>poppler</a:t>
            </a:r>
            <a:r>
              <a:rPr lang="en-US">
                <a:cs typeface="Calibri"/>
              </a:rPr>
              <a:t>' needed for the installation has not yet been released for the windows system.</a:t>
            </a:r>
          </a:p>
          <a:p>
            <a:pPr marL="285750" indent="-285750">
              <a:buFont typeface="Arial"/>
              <a:buChar char="•"/>
            </a:pPr>
            <a:r>
              <a:rPr lang="en-US">
                <a:cs typeface="Calibri"/>
              </a:rPr>
              <a:t>So we used PyPDF2 to extract the text data from the pdf.</a:t>
            </a:r>
          </a:p>
          <a:p>
            <a:pPr marL="285750" indent="-285750">
              <a:buFont typeface="Arial"/>
              <a:buChar char="•"/>
            </a:pPr>
            <a:r>
              <a:rPr lang="en-US">
                <a:cs typeface="Calibri"/>
              </a:rPr>
              <a:t>We could clearly see that pypdf2 translation wasn’t perfect for a few pdf files such as failing to read the letter 'f' in a lot of words.</a:t>
            </a:r>
            <a:endParaRPr lang="en-US"/>
          </a:p>
          <a:p>
            <a:pPr marL="285750" indent="-285750">
              <a:buFont typeface="Arial"/>
              <a:buChar char="•"/>
            </a:pPr>
            <a:endParaRPr lang="en-US">
              <a:cs typeface="Calibri"/>
            </a:endParaRPr>
          </a:p>
          <a:p>
            <a:pPr marL="285750" indent="-285750">
              <a:buFont typeface="Arial"/>
              <a:buChar char="•"/>
            </a:pPr>
            <a:endParaRPr lang="en-US">
              <a:cs typeface="Calibri"/>
            </a:endParaRPr>
          </a:p>
        </p:txBody>
      </p:sp>
    </p:spTree>
    <p:extLst>
      <p:ext uri="{BB962C8B-B14F-4D97-AF65-F5344CB8AC3E}">
        <p14:creationId xmlns:p14="http://schemas.microsoft.com/office/powerpoint/2010/main" val="195108291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C31B-A6B0-4333-B4E8-2FB5770AE51F}"/>
              </a:ext>
            </a:extLst>
          </p:cNvPr>
          <p:cNvSpPr>
            <a:spLocks noGrp="1"/>
          </p:cNvSpPr>
          <p:nvPr>
            <p:ph type="title"/>
          </p:nvPr>
        </p:nvSpPr>
        <p:spPr>
          <a:xfrm>
            <a:off x="825909" y="808055"/>
            <a:ext cx="3979205" cy="1453363"/>
          </a:xfrm>
        </p:spPr>
        <p:txBody>
          <a:bodyPr>
            <a:normAutofit fontScale="90000"/>
          </a:bodyPr>
          <a:lstStyle/>
          <a:p>
            <a:r>
              <a:rPr lang="en-US">
                <a:cs typeface="Calibri Light"/>
              </a:rPr>
              <a:t>Keywords and phrases extraction</a:t>
            </a:r>
          </a:p>
        </p:txBody>
      </p:sp>
      <p:sp>
        <p:nvSpPr>
          <p:cNvPr id="9" name="Content Placeholder 8">
            <a:extLst>
              <a:ext uri="{FF2B5EF4-FFF2-40B4-BE49-F238E27FC236}">
                <a16:creationId xmlns:a16="http://schemas.microsoft.com/office/drawing/2014/main" id="{250A06FD-851A-44D2-A183-C0F9B210180F}"/>
              </a:ext>
            </a:extLst>
          </p:cNvPr>
          <p:cNvSpPr>
            <a:spLocks noGrp="1"/>
          </p:cNvSpPr>
          <p:nvPr>
            <p:ph idx="1"/>
          </p:nvPr>
        </p:nvSpPr>
        <p:spPr>
          <a:xfrm>
            <a:off x="802178" y="2261420"/>
            <a:ext cx="4002936" cy="3637935"/>
          </a:xfrm>
        </p:spPr>
        <p:txBody>
          <a:bodyPr>
            <a:normAutofit/>
          </a:bodyPr>
          <a:lstStyle/>
          <a:p>
            <a:r>
              <a:rPr lang="en-US">
                <a:cs typeface="Calibri"/>
              </a:rPr>
              <a:t>To extract keywords the tokenize method of NLTK library was used.</a:t>
            </a:r>
          </a:p>
          <a:p>
            <a:r>
              <a:rPr lang="en-US">
                <a:cs typeface="Calibri"/>
              </a:rPr>
              <a:t>A separate data frame for all the keywords was made.</a:t>
            </a:r>
          </a:p>
          <a:p>
            <a:r>
              <a:rPr lang="en-US">
                <a:cs typeface="Calibri"/>
              </a:rPr>
              <a:t>To extract phrases the RAKE (Rapid Advanced Keyword Extraction) library was used.</a:t>
            </a:r>
          </a:p>
          <a:p>
            <a:r>
              <a:rPr lang="en-US">
                <a:cs typeface="Calibri"/>
              </a:rPr>
              <a:t>The results were stored in a separate data frame and an excel file and sorted according to thier frequencies. </a:t>
            </a:r>
          </a:p>
        </p:txBody>
      </p:sp>
      <p:pic>
        <p:nvPicPr>
          <p:cNvPr id="5" name="Picture 5" descr="A screenshot of a social media post&#10;&#10;Description automatically generated">
            <a:extLst>
              <a:ext uri="{FF2B5EF4-FFF2-40B4-BE49-F238E27FC236}">
                <a16:creationId xmlns:a16="http://schemas.microsoft.com/office/drawing/2014/main" id="{3BCAE11F-2584-45B2-8FC5-4A91A46DF0F9}"/>
              </a:ext>
            </a:extLst>
          </p:cNvPr>
          <p:cNvPicPr>
            <a:picLocks noChangeAspect="1"/>
          </p:cNvPicPr>
          <p:nvPr/>
        </p:nvPicPr>
        <p:blipFill>
          <a:blip r:embed="rId3"/>
          <a:stretch>
            <a:fillRect/>
          </a:stretch>
        </p:blipFill>
        <p:spPr>
          <a:xfrm>
            <a:off x="5571726" y="302723"/>
            <a:ext cx="6465363" cy="596153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211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25">
            <a:extLst>
              <a:ext uri="{FF2B5EF4-FFF2-40B4-BE49-F238E27FC236}">
                <a16:creationId xmlns:a16="http://schemas.microsoft.com/office/drawing/2014/main" id="{83543A10-04EE-49E0-A9DE-22E1FAB9AE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6604837" y="1756147"/>
            <a:ext cx="5076230" cy="2601011"/>
          </a:xfrm>
        </p:spPr>
        <p:txBody>
          <a:bodyPr vert="horz" lIns="91440" tIns="45720" rIns="91440" bIns="45720" rtlCol="0" anchor="b">
            <a:normAutofit/>
          </a:bodyPr>
          <a:lstStyle/>
          <a:p>
            <a:pPr algn="r"/>
            <a:r>
              <a:rPr lang="en-US" sz="4100"/>
              <a:t>Keywords and phrases extraction</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604837" y="4357159"/>
            <a:ext cx="5076230" cy="914403"/>
          </a:xfrm>
        </p:spPr>
        <p:txBody>
          <a:bodyPr vert="horz" lIns="91440" tIns="45720" rIns="91440" bIns="45720" rtlCol="0" anchor="t">
            <a:normAutofit/>
          </a:bodyPr>
          <a:lstStyle/>
          <a:p>
            <a:pPr marL="0" indent="0" algn="r">
              <a:buNone/>
            </a:pPr>
            <a:r>
              <a:rPr lang="en-US" cap="all"/>
              <a:t>-</a:t>
            </a:r>
          </a:p>
        </p:txBody>
      </p:sp>
      <p:sp>
        <p:nvSpPr>
          <p:cNvPr id="29" name="Rounded Rectangle 25">
            <a:extLst>
              <a:ext uri="{FF2B5EF4-FFF2-40B4-BE49-F238E27FC236}">
                <a16:creationId xmlns:a16="http://schemas.microsoft.com/office/drawing/2014/main" id="{C41D2C55-8455-4511-A2C1-2C6B3AF09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660" y="639097"/>
            <a:ext cx="5433751" cy="5575438"/>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lose up of text on a white background&#10;&#10;Description automatically generated">
            <a:extLst>
              <a:ext uri="{FF2B5EF4-FFF2-40B4-BE49-F238E27FC236}">
                <a16:creationId xmlns:a16="http://schemas.microsoft.com/office/drawing/2014/main" id="{9FF4F5F1-F09A-42F2-9026-46D1BC370905}"/>
              </a:ext>
            </a:extLst>
          </p:cNvPr>
          <p:cNvPicPr>
            <a:picLocks noChangeAspect="1"/>
          </p:cNvPicPr>
          <p:nvPr/>
        </p:nvPicPr>
        <p:blipFill>
          <a:blip r:embed="rId4"/>
          <a:stretch>
            <a:fillRect/>
          </a:stretch>
        </p:blipFill>
        <p:spPr>
          <a:xfrm>
            <a:off x="825805" y="733077"/>
            <a:ext cx="5094860" cy="2636590"/>
          </a:xfrm>
          <a:prstGeom prst="roundRect">
            <a:avLst>
              <a:gd name="adj" fmla="val 4207"/>
            </a:avLst>
          </a:prstGeom>
          <a:ln w="50800" cap="sq" cmpd="dbl">
            <a:noFill/>
            <a:miter lim="800000"/>
          </a:ln>
          <a:effectLst/>
        </p:spPr>
      </p:pic>
      <p:pic>
        <p:nvPicPr>
          <p:cNvPr id="5" name="Picture 5" descr="A screenshot of a cell phone&#10;&#10;Description automatically generated">
            <a:extLst>
              <a:ext uri="{FF2B5EF4-FFF2-40B4-BE49-F238E27FC236}">
                <a16:creationId xmlns:a16="http://schemas.microsoft.com/office/drawing/2014/main" id="{DA391E4F-A755-48C6-A51A-B11B6ABE6C0E}"/>
              </a:ext>
            </a:extLst>
          </p:cNvPr>
          <p:cNvPicPr>
            <a:picLocks noChangeAspect="1"/>
          </p:cNvPicPr>
          <p:nvPr/>
        </p:nvPicPr>
        <p:blipFill>
          <a:blip r:embed="rId5"/>
          <a:stretch>
            <a:fillRect/>
          </a:stretch>
        </p:blipFill>
        <p:spPr>
          <a:xfrm>
            <a:off x="753267" y="3564327"/>
            <a:ext cx="5239935" cy="2475868"/>
          </a:xfrm>
          <a:prstGeom prst="roundRect">
            <a:avLst>
              <a:gd name="adj" fmla="val 4528"/>
            </a:avLst>
          </a:prstGeom>
          <a:ln w="50800" cap="sq" cmpd="dbl">
            <a:noFill/>
            <a:miter lim="800000"/>
          </a:ln>
          <a:effectLst/>
        </p:spPr>
      </p:pic>
      <p:sp>
        <p:nvSpPr>
          <p:cNvPr id="4" name="TextBox 3">
            <a:extLst>
              <a:ext uri="{FF2B5EF4-FFF2-40B4-BE49-F238E27FC236}">
                <a16:creationId xmlns:a16="http://schemas.microsoft.com/office/drawing/2014/main" id="{BDDE7913-7447-4FD8-81D7-F95893F9A664}"/>
              </a:ext>
            </a:extLst>
          </p:cNvPr>
          <p:cNvSpPr txBox="1"/>
          <p:nvPr/>
        </p:nvSpPr>
        <p:spPr>
          <a:xfrm>
            <a:off x="684362" y="3099758"/>
            <a:ext cx="10866407"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Font typeface="Arial"/>
              <a:buChar char="•"/>
            </a:pPr>
            <a:endParaRPr lang="en-US">
              <a:cs typeface="Calibri" panose="020F0502020204030204"/>
            </a:endParaRPr>
          </a:p>
          <a:p>
            <a:pPr marL="285750" indent="-285750">
              <a:spcAft>
                <a:spcPts val="600"/>
              </a:spcAft>
              <a:buFont typeface="Arial"/>
              <a:buChar char="•"/>
            </a:pPr>
            <a:endParaRPr lang="en-US">
              <a:cs typeface="Calibri" panose="020F0502020204030204"/>
            </a:endParaRPr>
          </a:p>
        </p:txBody>
      </p:sp>
    </p:spTree>
    <p:extLst>
      <p:ext uri="{BB962C8B-B14F-4D97-AF65-F5344CB8AC3E}">
        <p14:creationId xmlns:p14="http://schemas.microsoft.com/office/powerpoint/2010/main" val="3860064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8" name="Picture 30">
            <a:extLst>
              <a:ext uri="{FF2B5EF4-FFF2-40B4-BE49-F238E27FC236}">
                <a16:creationId xmlns:a16="http://schemas.microsoft.com/office/drawing/2014/main" id="{83543A10-04EE-49E0-A9DE-22E1FAB9AE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2933" y="4534958"/>
            <a:ext cx="10127192" cy="931340"/>
          </a:xfrm>
        </p:spPr>
        <p:txBody>
          <a:bodyPr vert="horz" lIns="91440" tIns="45720" rIns="91440" bIns="45720" rtlCol="0" anchor="b">
            <a:normAutofit/>
          </a:bodyPr>
          <a:lstStyle/>
          <a:p>
            <a:pPr algn="r"/>
            <a:r>
              <a:rPr lang="en-US" sz="4000"/>
              <a:t>Keywords and phrases extraction</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3962399" y="5469474"/>
            <a:ext cx="7197726" cy="397926"/>
          </a:xfrm>
        </p:spPr>
        <p:txBody>
          <a:bodyPr vert="horz" lIns="91440" tIns="45720" rIns="91440" bIns="45720" rtlCol="0" anchor="t">
            <a:normAutofit/>
          </a:bodyPr>
          <a:lstStyle/>
          <a:p>
            <a:pPr marL="0" indent="0" algn="r">
              <a:buNone/>
            </a:pPr>
            <a:r>
              <a:rPr lang="en-US" cap="all"/>
              <a:t>-</a:t>
            </a:r>
          </a:p>
        </p:txBody>
      </p:sp>
      <p:sp>
        <p:nvSpPr>
          <p:cNvPr id="33" name="Rounded Rectangle 17">
            <a:extLst>
              <a:ext uri="{FF2B5EF4-FFF2-40B4-BE49-F238E27FC236}">
                <a16:creationId xmlns:a16="http://schemas.microsoft.com/office/drawing/2014/main" id="{794E1B91-11E9-4248-AF26-D63C8B83A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 y="614085"/>
            <a:ext cx="6222322" cy="3794760"/>
          </a:xfrm>
          <a:prstGeom prst="roundRect">
            <a:avLst>
              <a:gd name="adj" fmla="val 531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close up of a newspaper&#10;&#10;Description automatically generated">
            <a:extLst>
              <a:ext uri="{FF2B5EF4-FFF2-40B4-BE49-F238E27FC236}">
                <a16:creationId xmlns:a16="http://schemas.microsoft.com/office/drawing/2014/main" id="{24ECF4E1-94B1-4697-8C0B-29DA7404ED52}"/>
              </a:ext>
            </a:extLst>
          </p:cNvPr>
          <p:cNvPicPr>
            <a:picLocks noChangeAspect="1"/>
          </p:cNvPicPr>
          <p:nvPr/>
        </p:nvPicPr>
        <p:blipFill>
          <a:blip r:embed="rId4"/>
          <a:stretch>
            <a:fillRect/>
          </a:stretch>
        </p:blipFill>
        <p:spPr>
          <a:xfrm>
            <a:off x="1028699" y="1059932"/>
            <a:ext cx="5998633" cy="2909336"/>
          </a:xfrm>
          <a:prstGeom prst="roundRect">
            <a:avLst>
              <a:gd name="adj" fmla="val 3441"/>
            </a:avLst>
          </a:prstGeom>
          <a:ln w="50800" cap="sq" cmpd="dbl">
            <a:noFill/>
            <a:miter lim="800000"/>
          </a:ln>
          <a:effectLst/>
        </p:spPr>
      </p:pic>
      <p:sp>
        <p:nvSpPr>
          <p:cNvPr id="35" name="Rounded Rectangle 19">
            <a:extLst>
              <a:ext uri="{FF2B5EF4-FFF2-40B4-BE49-F238E27FC236}">
                <a16:creationId xmlns:a16="http://schemas.microsoft.com/office/drawing/2014/main" id="{F16E42A3-A876-4885-90F5-2C961A488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4522" y="614085"/>
            <a:ext cx="3963077" cy="3794760"/>
          </a:xfrm>
          <a:prstGeom prst="roundRect">
            <a:avLst>
              <a:gd name="adj" fmla="val 531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screenshot of a cell phone&#10;&#10;Description automatically generated">
            <a:extLst>
              <a:ext uri="{FF2B5EF4-FFF2-40B4-BE49-F238E27FC236}">
                <a16:creationId xmlns:a16="http://schemas.microsoft.com/office/drawing/2014/main" id="{F4DA7C51-906A-4DB9-B9D8-59393B4A47ED}"/>
              </a:ext>
            </a:extLst>
          </p:cNvPr>
          <p:cNvPicPr>
            <a:picLocks noChangeAspect="1"/>
          </p:cNvPicPr>
          <p:nvPr/>
        </p:nvPicPr>
        <p:blipFill>
          <a:blip r:embed="rId5"/>
          <a:stretch>
            <a:fillRect/>
          </a:stretch>
        </p:blipFill>
        <p:spPr>
          <a:xfrm>
            <a:off x="7891047" y="711200"/>
            <a:ext cx="2806474" cy="3606800"/>
          </a:xfrm>
          <a:prstGeom prst="roundRect">
            <a:avLst>
              <a:gd name="adj" fmla="val 3441"/>
            </a:avLst>
          </a:prstGeom>
          <a:ln w="50800" cap="sq" cmpd="dbl">
            <a:noFill/>
            <a:miter lim="800000"/>
          </a:ln>
          <a:effectLst/>
        </p:spPr>
      </p:pic>
      <p:sp>
        <p:nvSpPr>
          <p:cNvPr id="4" name="TextBox 3">
            <a:extLst>
              <a:ext uri="{FF2B5EF4-FFF2-40B4-BE49-F238E27FC236}">
                <a16:creationId xmlns:a16="http://schemas.microsoft.com/office/drawing/2014/main" id="{BDDE7913-7447-4FD8-81D7-F95893F9A664}"/>
              </a:ext>
            </a:extLst>
          </p:cNvPr>
          <p:cNvSpPr txBox="1"/>
          <p:nvPr/>
        </p:nvSpPr>
        <p:spPr>
          <a:xfrm>
            <a:off x="684362" y="3099758"/>
            <a:ext cx="1086640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Font typeface="Arial"/>
              <a:buChar char="•"/>
            </a:pPr>
            <a:endParaRPr lang="en-US"/>
          </a:p>
          <a:p>
            <a:pPr marL="285750" indent="-285750">
              <a:spcAft>
                <a:spcPts val="600"/>
              </a:spcAft>
              <a:buFont typeface="Arial"/>
              <a:buChar char="•"/>
            </a:pPr>
            <a:endParaRPr lang="en-US">
              <a:cs typeface="Calibri" panose="020F0502020204030204"/>
            </a:endParaRPr>
          </a:p>
          <a:p>
            <a:pPr marL="285750" indent="-285750">
              <a:spcAft>
                <a:spcPts val="600"/>
              </a:spcAft>
              <a:buFont typeface="Arial"/>
              <a:buChar char="•"/>
            </a:pPr>
            <a:endParaRPr lang="en-US">
              <a:cs typeface="Calibri" panose="020F0502020204030204"/>
            </a:endParaRPr>
          </a:p>
        </p:txBody>
      </p:sp>
    </p:spTree>
    <p:extLst>
      <p:ext uri="{BB962C8B-B14F-4D97-AF65-F5344CB8AC3E}">
        <p14:creationId xmlns:p14="http://schemas.microsoft.com/office/powerpoint/2010/main" val="1091013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cs typeface="Calibri Light"/>
              </a:rPr>
              <a:t>Sentiment Analysis</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739463" y="3322375"/>
            <a:ext cx="10820400" cy="3198627"/>
          </a:xfrm>
        </p:spPr>
        <p:txBody>
          <a:bodyPr vert="horz" lIns="0" tIns="0" rIns="0" bIns="0" rtlCol="0">
            <a:normAutofit fontScale="92500" lnSpcReduction="20000"/>
          </a:bodyPr>
          <a:lstStyle/>
          <a:p>
            <a:pPr marL="0" indent="0">
              <a:buNone/>
            </a:pPr>
            <a:r>
              <a:rPr lang="en-US">
                <a:ea typeface="+mn-lt"/>
                <a:cs typeface="+mn-lt"/>
              </a:rPr>
              <a:t>Sentiment Analysis, is a part of natural language processing that is the interpretation and classification of emotions or sentiments of a body of text. </a:t>
            </a:r>
            <a:endParaRPr lang="en-US">
              <a:cs typeface="Calibri" panose="020F0502020204030204"/>
            </a:endParaRPr>
          </a:p>
          <a:p>
            <a:r>
              <a:rPr lang="en-US">
                <a:ea typeface="+mn-lt"/>
                <a:cs typeface="+mn-lt"/>
              </a:rPr>
              <a:t>Determines whether a sentence has positive, negative or neutral tone resulting in a compound score.</a:t>
            </a:r>
            <a:endParaRPr lang="en-US"/>
          </a:p>
          <a:p>
            <a:r>
              <a:rPr lang="en-US">
                <a:ea typeface="+mn-lt"/>
                <a:cs typeface="+mn-lt"/>
              </a:rPr>
              <a:t>In our case it would mean how critical an imperative sentence is on a scale of 1 to 3</a:t>
            </a:r>
          </a:p>
          <a:p>
            <a:r>
              <a:rPr lang="en-US">
                <a:cs typeface="Calibri" panose="020F0502020204030204"/>
              </a:rPr>
              <a:t>We sought to use</a:t>
            </a:r>
            <a:r>
              <a:rPr lang="en-US">
                <a:ea typeface="+mn-lt"/>
                <a:cs typeface="+mn-lt"/>
              </a:rPr>
              <a:t> the new VADER library in python.</a:t>
            </a:r>
          </a:p>
          <a:p>
            <a:r>
              <a:rPr lang="en-US" b="1">
                <a:ea typeface="+mn-lt"/>
                <a:cs typeface="+mn-lt"/>
              </a:rPr>
              <a:t>VADER Sentiment Analysis</a:t>
            </a:r>
            <a:r>
              <a:rPr lang="en-US">
                <a:ea typeface="+mn-lt"/>
                <a:cs typeface="+mn-lt"/>
              </a:rPr>
              <a:t>. </a:t>
            </a:r>
            <a:r>
              <a:rPr lang="en-US" b="1">
                <a:ea typeface="+mn-lt"/>
                <a:cs typeface="+mn-lt"/>
              </a:rPr>
              <a:t>VADER</a:t>
            </a:r>
            <a:r>
              <a:rPr lang="en-US">
                <a:ea typeface="+mn-lt"/>
                <a:cs typeface="+mn-lt"/>
              </a:rPr>
              <a:t> (Valence Aware Dictionary and Sentiment Reasoner) is a lexicon and rule-based </a:t>
            </a:r>
            <a:r>
              <a:rPr lang="en-US" b="1">
                <a:ea typeface="+mn-lt"/>
                <a:cs typeface="+mn-lt"/>
              </a:rPr>
              <a:t>sentiment analysis</a:t>
            </a:r>
            <a:r>
              <a:rPr lang="en-US">
                <a:ea typeface="+mn-lt"/>
                <a:cs typeface="+mn-lt"/>
              </a:rPr>
              <a:t> tool.</a:t>
            </a:r>
            <a:endParaRPr lang="en-US">
              <a:cs typeface="Calibri" panose="020F0502020204030204"/>
            </a:endParaRPr>
          </a:p>
          <a:p>
            <a:r>
              <a:rPr lang="en-US">
                <a:ea typeface="+mn-lt"/>
                <a:cs typeface="+mn-lt"/>
              </a:rPr>
              <a:t>VADER uses a combination of A sentiment lexicon which is a list of lexical features (e.g., words) which are generally labelled according to their semantic orientation as either positive or negative.</a:t>
            </a:r>
            <a:endParaRPr lang="en-US">
              <a:cs typeface="Calibri" panose="020F0502020204030204"/>
            </a:endParaRPr>
          </a:p>
          <a:p>
            <a:r>
              <a:rPr lang="en-US">
                <a:cs typeface="Calibri" panose="020F0502020204030204"/>
              </a:rPr>
              <a:t>Does not </a:t>
            </a:r>
            <a:r>
              <a:rPr lang="en-US" err="1">
                <a:cs typeface="Calibri" panose="020F0502020204030204"/>
              </a:rPr>
              <a:t>severly</a:t>
            </a:r>
            <a:r>
              <a:rPr lang="en-US">
                <a:cs typeface="Calibri" panose="020F0502020204030204"/>
              </a:rPr>
              <a:t> suffer from a speed performance trade-off.</a:t>
            </a: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403446428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E4A5A248-C91F-49D8-A33D-9A5105F18EC9}"/>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PDF to Text conversion</a:t>
            </a:r>
          </a:p>
        </p:txBody>
      </p:sp>
      <p:sp>
        <p:nvSpPr>
          <p:cNvPr id="3" name="Content Placeholder 2">
            <a:extLst>
              <a:ext uri="{FF2B5EF4-FFF2-40B4-BE49-F238E27FC236}">
                <a16:creationId xmlns:a16="http://schemas.microsoft.com/office/drawing/2014/main" id="{E45265B5-BAD3-4807-8236-DC686E5A0A06}"/>
              </a:ext>
            </a:extLst>
          </p:cNvPr>
          <p:cNvSpPr>
            <a:spLocks noGrp="1"/>
          </p:cNvSpPr>
          <p:nvPr>
            <p:ph idx="1"/>
          </p:nvPr>
        </p:nvSpPr>
        <p:spPr>
          <a:xfrm>
            <a:off x="643856" y="3123875"/>
            <a:ext cx="10820400" cy="3198627"/>
          </a:xfrm>
        </p:spPr>
        <p:txBody>
          <a:bodyPr vert="horz" lIns="0" tIns="0" rIns="0" bIns="0" rtlCol="0">
            <a:normAutofit/>
          </a:bodyPr>
          <a:lstStyle/>
          <a:p>
            <a:r>
              <a:rPr lang="en-US">
                <a:cs typeface="Calibri"/>
              </a:rPr>
              <a:t>To start extracting information from PDF files, our first step was to convert PDFs into a txt file</a:t>
            </a:r>
            <a:endParaRPr lang="en-US"/>
          </a:p>
          <a:p>
            <a:r>
              <a:rPr lang="en-US"/>
              <a:t>Four different tools were tested: </a:t>
            </a:r>
            <a:r>
              <a:rPr lang="en-US" err="1"/>
              <a:t>PDFPlumber</a:t>
            </a:r>
            <a:r>
              <a:rPr lang="en-US"/>
              <a:t>, PyPDF2, </a:t>
            </a:r>
            <a:r>
              <a:rPr lang="en-US" err="1"/>
              <a:t>PDFMiner</a:t>
            </a:r>
            <a:r>
              <a:rPr lang="en-US"/>
              <a:t>, and a third party website converter</a:t>
            </a:r>
            <a:endParaRPr lang="en-US">
              <a:cs typeface="Calibri"/>
            </a:endParaRPr>
          </a:p>
          <a:p>
            <a:r>
              <a:rPr lang="en-US">
                <a:cs typeface="Calibri"/>
              </a:rPr>
              <a:t>The third party website was simple to use as minimal code was required</a:t>
            </a:r>
          </a:p>
          <a:p>
            <a:r>
              <a:rPr lang="en-US">
                <a:cs typeface="Calibri"/>
              </a:rPr>
              <a:t>However, it was clear it did not extract as much text as the python tools</a:t>
            </a:r>
          </a:p>
          <a:p>
            <a:endParaRPr lang="en-US">
              <a:cs typeface="Calibri"/>
            </a:endParaRPr>
          </a:p>
          <a:p>
            <a:endParaRPr lang="en-US">
              <a:cs typeface="Calibri"/>
            </a:endParaRPr>
          </a:p>
          <a:p>
            <a:pPr marL="0" indent="0">
              <a:buNone/>
            </a:pPr>
            <a:endParaRPr lang="en-US">
              <a:cs typeface="Calibri"/>
            </a:endParaRPr>
          </a:p>
          <a:p>
            <a:endParaRPr lang="en-US" err="1">
              <a:cs typeface="Calibri"/>
            </a:endParaRPr>
          </a:p>
        </p:txBody>
      </p:sp>
    </p:spTree>
    <p:extLst>
      <p:ext uri="{BB962C8B-B14F-4D97-AF65-F5344CB8AC3E}">
        <p14:creationId xmlns:p14="http://schemas.microsoft.com/office/powerpoint/2010/main" val="303274609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272AD2A-7554-43F4-BC5A-20EEE98E86B1}"/>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sz="3600"/>
              <a:t>Sentiment analysis using R studio</a:t>
            </a:r>
          </a:p>
        </p:txBody>
      </p:sp>
      <p:pic>
        <p:nvPicPr>
          <p:cNvPr id="5" name="Picture 5" descr="A screenshot of a social media post&#10;&#10;Description automatically generated">
            <a:extLst>
              <a:ext uri="{FF2B5EF4-FFF2-40B4-BE49-F238E27FC236}">
                <a16:creationId xmlns:a16="http://schemas.microsoft.com/office/drawing/2014/main" id="{9F7D0401-42A6-4866-BD5A-B606E1B0AEB2}"/>
              </a:ext>
            </a:extLst>
          </p:cNvPr>
          <p:cNvPicPr>
            <a:picLocks noGrp="1" noChangeAspect="1"/>
          </p:cNvPicPr>
          <p:nvPr>
            <p:ph idx="1"/>
          </p:nvPr>
        </p:nvPicPr>
        <p:blipFill rotWithShape="1">
          <a:blip r:embed="rId4"/>
          <a:srcRect r="5455"/>
          <a:stretch/>
        </p:blipFill>
        <p:spPr>
          <a:xfrm>
            <a:off x="20" y="975"/>
            <a:ext cx="4894780" cy="6858000"/>
          </a:xfrm>
          <a:prstGeom prst="rect">
            <a:avLst/>
          </a:prstGeom>
        </p:spPr>
      </p:pic>
      <p:sp>
        <p:nvSpPr>
          <p:cNvPr id="4" name="Text Placeholder 3">
            <a:extLst>
              <a:ext uri="{FF2B5EF4-FFF2-40B4-BE49-F238E27FC236}">
                <a16:creationId xmlns:a16="http://schemas.microsoft.com/office/drawing/2014/main" id="{957CF96A-C5BF-4492-89DE-780EB9F7F0D0}"/>
              </a:ext>
            </a:extLst>
          </p:cNvPr>
          <p:cNvSpPr>
            <a:spLocks noGrp="1"/>
          </p:cNvSpPr>
          <p:nvPr>
            <p:ph type="body" sz="half" idx="2"/>
          </p:nvPr>
        </p:nvSpPr>
        <p:spPr>
          <a:xfrm>
            <a:off x="4955458" y="1964040"/>
            <a:ext cx="6966886" cy="4374798"/>
          </a:xfrm>
        </p:spPr>
        <p:txBody>
          <a:bodyPr vert="horz" lIns="91440" tIns="45720" rIns="91440" bIns="45720" rtlCol="0" anchor="ctr">
            <a:normAutofit/>
          </a:bodyPr>
          <a:lstStyle/>
          <a:p>
            <a:pPr marL="285750" indent="-285750">
              <a:buFont typeface="Arial"/>
              <a:buChar char="•"/>
            </a:pPr>
            <a:r>
              <a:rPr lang="en-US"/>
              <a:t>R packages such as </a:t>
            </a:r>
            <a:r>
              <a:rPr lang="en-US" err="1"/>
              <a:t>tidytext</a:t>
            </a:r>
            <a:r>
              <a:rPr lang="en-US"/>
              <a:t>, </a:t>
            </a:r>
            <a:r>
              <a:rPr lang="en-US" err="1"/>
              <a:t>stringr</a:t>
            </a:r>
            <a:r>
              <a:rPr lang="en-US"/>
              <a:t>, and dm (</a:t>
            </a:r>
            <a:r>
              <a:rPr lang="en-US" err="1"/>
              <a:t>dataminer</a:t>
            </a:r>
            <a:r>
              <a:rPr lang="en-US"/>
              <a:t>) can be useful in extracting text to then determine the sentiment of words in that text.</a:t>
            </a:r>
            <a:endParaRPr lang="en-US">
              <a:cs typeface="Calibri"/>
            </a:endParaRPr>
          </a:p>
          <a:p>
            <a:pPr marL="285750" indent="-285750">
              <a:buFont typeface="Arial"/>
              <a:buChar char="•"/>
            </a:pPr>
            <a:r>
              <a:rPr lang="en-US"/>
              <a:t>Originally was going to use tidy text but then decided that just using the dm package would be better.</a:t>
            </a:r>
            <a:endParaRPr lang="en-US">
              <a:cs typeface="Calibri"/>
            </a:endParaRPr>
          </a:p>
          <a:p>
            <a:pPr marL="285750" indent="-285750">
              <a:buFont typeface="Arial"/>
              <a:buChar char="•"/>
            </a:pPr>
            <a:r>
              <a:rPr lang="en-US">
                <a:cs typeface="Calibri"/>
              </a:rPr>
              <a:t>Created a text file containing 2018 positive words and 4795 negative words. </a:t>
            </a:r>
          </a:p>
          <a:p>
            <a:pPr marL="285750" indent="-285750">
              <a:buFont typeface="Arial"/>
              <a:buChar char="•"/>
            </a:pPr>
            <a:r>
              <a:rPr lang="en-US">
                <a:cs typeface="Calibri"/>
              </a:rPr>
              <a:t>Then matched the PDF file ("</a:t>
            </a:r>
            <a:r>
              <a:rPr lang="en-US">
                <a:ea typeface="+mn-lt"/>
                <a:cs typeface="+mn-lt"/>
              </a:rPr>
              <a:t>A Practitioners Guide to Climate Change Adaptation in Ontario's Ecosystem") to each word listed. </a:t>
            </a:r>
          </a:p>
          <a:p>
            <a:pPr marL="285750" indent="-285750">
              <a:buFont typeface="Arial"/>
              <a:buChar char="•"/>
            </a:pPr>
            <a:r>
              <a:rPr lang="en-US">
                <a:cs typeface="Calibri"/>
              </a:rPr>
              <a:t>Unfortunately, there were no matches to positive or negative words  in this PDF.</a:t>
            </a:r>
          </a:p>
        </p:txBody>
      </p:sp>
    </p:spTree>
    <p:extLst>
      <p:ext uri="{BB962C8B-B14F-4D97-AF65-F5344CB8AC3E}">
        <p14:creationId xmlns:p14="http://schemas.microsoft.com/office/powerpoint/2010/main" val="415022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884A1B0-21E3-4300-B2BB-244A1F0C2FEC}"/>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Sentiment Analysis</a:t>
            </a:r>
          </a:p>
        </p:txBody>
      </p:sp>
      <p:pic>
        <p:nvPicPr>
          <p:cNvPr id="3" name="Picture 3" descr="A screenshot of a social media post&#10;&#10;Description automatically generated">
            <a:extLst>
              <a:ext uri="{FF2B5EF4-FFF2-40B4-BE49-F238E27FC236}">
                <a16:creationId xmlns:a16="http://schemas.microsoft.com/office/drawing/2014/main" id="{1C6FAC46-54DE-443C-AA68-7DE761EEBD13}"/>
              </a:ext>
            </a:extLst>
          </p:cNvPr>
          <p:cNvPicPr>
            <a:picLocks noChangeAspect="1"/>
          </p:cNvPicPr>
          <p:nvPr/>
        </p:nvPicPr>
        <p:blipFill>
          <a:blip r:embed="rId4"/>
          <a:stretch>
            <a:fillRect/>
          </a:stretch>
        </p:blipFill>
        <p:spPr>
          <a:xfrm>
            <a:off x="275641" y="228477"/>
            <a:ext cx="8241448" cy="48497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77145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5B26F-14A7-4C98-9291-48B3F0D3F205}"/>
              </a:ext>
            </a:extLst>
          </p:cNvPr>
          <p:cNvSpPr>
            <a:spLocks noGrp="1"/>
          </p:cNvSpPr>
          <p:nvPr>
            <p:ph type="title"/>
          </p:nvPr>
        </p:nvSpPr>
        <p:spPr/>
        <p:txBody>
          <a:bodyPr/>
          <a:lstStyle/>
          <a:p>
            <a:r>
              <a:rPr lang="en-US">
                <a:cs typeface="Calibri Light"/>
              </a:rPr>
              <a:t>Moving Forward</a:t>
            </a:r>
          </a:p>
        </p:txBody>
      </p:sp>
      <p:sp>
        <p:nvSpPr>
          <p:cNvPr id="3" name="Content Placeholder 2">
            <a:extLst>
              <a:ext uri="{FF2B5EF4-FFF2-40B4-BE49-F238E27FC236}">
                <a16:creationId xmlns:a16="http://schemas.microsoft.com/office/drawing/2014/main" id="{8D7EF4E3-DEE1-4871-A2B5-D88E61ADB35E}"/>
              </a:ext>
            </a:extLst>
          </p:cNvPr>
          <p:cNvSpPr>
            <a:spLocks noGrp="1"/>
          </p:cNvSpPr>
          <p:nvPr>
            <p:ph idx="1"/>
          </p:nvPr>
        </p:nvSpPr>
        <p:spPr/>
        <p:txBody>
          <a:bodyPr/>
          <a:lstStyle/>
          <a:p>
            <a:r>
              <a:rPr lang="en-US">
                <a:cs typeface="Calibri"/>
              </a:rPr>
              <a:t>If we were to continue working on this project we would:</a:t>
            </a:r>
          </a:p>
          <a:p>
            <a:pPr lvl="1"/>
            <a:r>
              <a:rPr lang="en-US">
                <a:cs typeface="Calibri"/>
              </a:rPr>
              <a:t>Define more rules for extraction and refine rules</a:t>
            </a:r>
          </a:p>
          <a:p>
            <a:pPr lvl="1"/>
            <a:r>
              <a:rPr lang="en-US">
                <a:cs typeface="Calibri"/>
              </a:rPr>
              <a:t>Continue with KNN classification to automate categorization of document files</a:t>
            </a:r>
          </a:p>
          <a:p>
            <a:pPr lvl="1"/>
            <a:r>
              <a:rPr lang="en-US">
                <a:cs typeface="Calibri"/>
              </a:rPr>
              <a:t>Conduct a fine-grained Sentiment Analysis instead of a simple one and look for patterns.</a:t>
            </a:r>
          </a:p>
          <a:p>
            <a:pPr lvl="1"/>
            <a:r>
              <a:rPr lang="en-US">
                <a:cs typeface="Calibri"/>
              </a:rPr>
              <a:t>Automate listing of image names so that the code does not have to be manually changed to accommodate for new images</a:t>
            </a:r>
          </a:p>
          <a:p>
            <a:pPr lvl="1"/>
            <a:r>
              <a:rPr lang="en-US">
                <a:cs typeface="Calibri"/>
              </a:rPr>
              <a:t>Sort through the PDF files to acquire images with machine learning instead of manually </a:t>
            </a:r>
          </a:p>
          <a:p>
            <a:pPr lvl="1"/>
            <a:r>
              <a:rPr lang="en-US">
                <a:cs typeface="Calibri"/>
              </a:rPr>
              <a:t>Filter the images even more by using sentence extraction so only images with actionable text are left behind</a:t>
            </a:r>
          </a:p>
          <a:p>
            <a:pPr lvl="1"/>
            <a:endParaRPr lang="en-US">
              <a:cs typeface="Calibri"/>
            </a:endParaRPr>
          </a:p>
          <a:p>
            <a:pPr lvl="1"/>
            <a:endParaRPr lang="en-US">
              <a:cs typeface="Calibri"/>
            </a:endParaRPr>
          </a:p>
        </p:txBody>
      </p:sp>
    </p:spTree>
    <p:extLst>
      <p:ext uri="{BB962C8B-B14F-4D97-AF65-F5344CB8AC3E}">
        <p14:creationId xmlns:p14="http://schemas.microsoft.com/office/powerpoint/2010/main" val="170014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E4A5A248-C91F-49D8-A33D-9A5105F18EC9}"/>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PDF to Text conversion</a:t>
            </a:r>
          </a:p>
        </p:txBody>
      </p:sp>
      <p:sp>
        <p:nvSpPr>
          <p:cNvPr id="3" name="Content Placeholder 2">
            <a:extLst>
              <a:ext uri="{FF2B5EF4-FFF2-40B4-BE49-F238E27FC236}">
                <a16:creationId xmlns:a16="http://schemas.microsoft.com/office/drawing/2014/main" id="{E45265B5-BAD3-4807-8236-DC686E5A0A06}"/>
              </a:ext>
            </a:extLst>
          </p:cNvPr>
          <p:cNvSpPr>
            <a:spLocks noGrp="1"/>
          </p:cNvSpPr>
          <p:nvPr>
            <p:ph idx="1"/>
          </p:nvPr>
        </p:nvSpPr>
        <p:spPr>
          <a:xfrm>
            <a:off x="685801" y="3906847"/>
            <a:ext cx="10820400" cy="3198627"/>
          </a:xfrm>
        </p:spPr>
        <p:txBody>
          <a:bodyPr vert="horz" lIns="0" tIns="0" rIns="0" bIns="0" rtlCol="0">
            <a:normAutofit/>
          </a:bodyPr>
          <a:lstStyle/>
          <a:p>
            <a:r>
              <a:rPr lang="en-US">
                <a:ea typeface="+mn-lt"/>
                <a:cs typeface="+mn-lt"/>
              </a:rPr>
              <a:t>While testing different PDF files with the tools, there were a few reoccurring problems:</a:t>
            </a:r>
          </a:p>
          <a:p>
            <a:pPr lvl="1"/>
            <a:r>
              <a:rPr lang="en-US">
                <a:ea typeface="+mn-lt"/>
                <a:cs typeface="+mn-lt"/>
              </a:rPr>
              <a:t>Random characters and blank spaces would be output</a:t>
            </a:r>
          </a:p>
          <a:p>
            <a:pPr lvl="1"/>
            <a:r>
              <a:rPr lang="en-US">
                <a:ea typeface="+mn-lt"/>
                <a:cs typeface="+mn-lt"/>
              </a:rPr>
              <a:t>Certain PDFs were not converted as well as others</a:t>
            </a:r>
          </a:p>
          <a:p>
            <a:pPr lvl="1"/>
            <a:r>
              <a:rPr lang="en-US">
                <a:ea typeface="+mn-lt"/>
                <a:cs typeface="+mn-lt"/>
              </a:rPr>
              <a:t>Sentences were split</a:t>
            </a:r>
          </a:p>
          <a:p>
            <a:pPr lvl="1"/>
            <a:r>
              <a:rPr lang="en-US">
                <a:ea typeface="+mn-lt"/>
                <a:cs typeface="+mn-lt"/>
              </a:rPr>
              <a:t>Bullet points could not be processed</a:t>
            </a:r>
          </a:p>
          <a:p>
            <a:r>
              <a:rPr lang="en-US">
                <a:ea typeface="+mn-lt"/>
                <a:cs typeface="+mn-lt"/>
              </a:rPr>
              <a:t>While </a:t>
            </a:r>
            <a:r>
              <a:rPr lang="en-US" err="1">
                <a:ea typeface="+mn-lt"/>
                <a:cs typeface="+mn-lt"/>
              </a:rPr>
              <a:t>PDFPlumber</a:t>
            </a:r>
            <a:r>
              <a:rPr lang="en-US">
                <a:ea typeface="+mn-lt"/>
                <a:cs typeface="+mn-lt"/>
              </a:rPr>
              <a:t> and PyPDF2 were very easy to use, their outputs were not as consistent and clean as </a:t>
            </a:r>
            <a:r>
              <a:rPr lang="en-US" err="1">
                <a:ea typeface="+mn-lt"/>
                <a:cs typeface="+mn-lt"/>
              </a:rPr>
              <a:t>PDFMiner</a:t>
            </a:r>
            <a:endParaRPr lang="en-US">
              <a:ea typeface="+mn-lt"/>
              <a:cs typeface="+mn-lt"/>
            </a:endParaRPr>
          </a:p>
          <a:p>
            <a:r>
              <a:rPr lang="en-US" err="1">
                <a:ea typeface="+mn-lt"/>
                <a:cs typeface="+mn-lt"/>
              </a:rPr>
              <a:t>PDFMiner</a:t>
            </a:r>
            <a:r>
              <a:rPr lang="en-US">
                <a:ea typeface="+mn-lt"/>
                <a:cs typeface="+mn-lt"/>
              </a:rPr>
              <a:t> provided the cleanest results and least problems </a:t>
            </a:r>
          </a:p>
          <a:p>
            <a:endParaRPr lang="en-US">
              <a:cs typeface="Calibri"/>
            </a:endParaRPr>
          </a:p>
          <a:p>
            <a:endParaRPr lang="en-US">
              <a:cs typeface="Calibri"/>
            </a:endParaRPr>
          </a:p>
          <a:p>
            <a:endParaRPr lang="en-US">
              <a:cs typeface="Calibri"/>
            </a:endParaRPr>
          </a:p>
          <a:p>
            <a:endParaRPr lang="en-US">
              <a:cs typeface="Calibri"/>
            </a:endParaRPr>
          </a:p>
          <a:p>
            <a:pPr marL="0" indent="0">
              <a:buNone/>
            </a:pPr>
            <a:endParaRPr lang="en-US">
              <a:cs typeface="Calibri"/>
            </a:endParaRPr>
          </a:p>
          <a:p>
            <a:endParaRPr lang="en-US" err="1">
              <a:cs typeface="Calibri"/>
            </a:endParaRPr>
          </a:p>
        </p:txBody>
      </p:sp>
    </p:spTree>
    <p:extLst>
      <p:ext uri="{BB962C8B-B14F-4D97-AF65-F5344CB8AC3E}">
        <p14:creationId xmlns:p14="http://schemas.microsoft.com/office/powerpoint/2010/main" val="429197026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Sentence Extraction</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592572"/>
            <a:ext cx="10820400" cy="3198627"/>
          </a:xfrm>
        </p:spPr>
        <p:txBody>
          <a:bodyPr vert="horz" lIns="0" tIns="0" rIns="0" bIns="0" rtlCol="0">
            <a:normAutofit/>
          </a:bodyPr>
          <a:lstStyle/>
          <a:p>
            <a:r>
              <a:rPr lang="en-US">
                <a:ea typeface="+mn-lt"/>
                <a:cs typeface="+mn-lt"/>
              </a:rPr>
              <a:t>Sentence extraction involves taking what is deemed as relevant information from the text.</a:t>
            </a:r>
          </a:p>
          <a:p>
            <a:r>
              <a:rPr lang="en-US">
                <a:ea typeface="+mn-lt"/>
                <a:cs typeface="+mn-lt"/>
              </a:rPr>
              <a:t>To accomplish this, certain hard-coded rules were implemented to filter out relevant from non-relevant information</a:t>
            </a:r>
          </a:p>
          <a:p>
            <a:r>
              <a:rPr lang="en-US">
                <a:ea typeface="+mn-lt"/>
                <a:cs typeface="+mn-lt"/>
              </a:rPr>
              <a:t>However, what is perceived as important/relevant information is subjective to the type or category of text that is being used (e.g. scientific/academic texts, government-issued texts)</a:t>
            </a:r>
          </a:p>
          <a:p>
            <a:pPr lvl="1"/>
            <a:r>
              <a:rPr lang="en-US">
                <a:ea typeface="+mn-lt"/>
                <a:cs typeface="+mn-lt"/>
              </a:rPr>
              <a:t>Thus, this suggests that a possible approach to this problem is the classification of texts and subsequently altering the rules that define what is relevant information based upon classification.</a:t>
            </a:r>
          </a:p>
          <a:p>
            <a:pPr lvl="1"/>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225308192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Sentence Extraction</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2592572"/>
            <a:ext cx="10820400" cy="3198627"/>
          </a:xfrm>
        </p:spPr>
        <p:txBody>
          <a:bodyPr vert="horz" lIns="0" tIns="0" rIns="0" bIns="0" rtlCol="0">
            <a:normAutofit/>
          </a:bodyPr>
          <a:lstStyle/>
          <a:p>
            <a:pPr>
              <a:lnSpc>
                <a:spcPct val="90000"/>
              </a:lnSpc>
            </a:pPr>
            <a:r>
              <a:rPr lang="en-US">
                <a:ea typeface="+mn-lt"/>
                <a:cs typeface="+mn-lt"/>
              </a:rPr>
              <a:t>In creating the rules for sentence extraction, we used the parts of speech tagging available through the </a:t>
            </a:r>
            <a:r>
              <a:rPr lang="en-US" err="1">
                <a:ea typeface="+mn-lt"/>
                <a:cs typeface="+mn-lt"/>
              </a:rPr>
              <a:t>spaCy</a:t>
            </a:r>
            <a:r>
              <a:rPr lang="en-US">
                <a:ea typeface="+mn-lt"/>
                <a:cs typeface="+mn-lt"/>
              </a:rPr>
              <a:t> library.</a:t>
            </a:r>
          </a:p>
          <a:p>
            <a:pPr>
              <a:lnSpc>
                <a:spcPct val="90000"/>
              </a:lnSpc>
            </a:pPr>
            <a:r>
              <a:rPr lang="en-US">
                <a:ea typeface="+mn-lt"/>
                <a:cs typeface="+mn-lt"/>
              </a:rPr>
              <a:t>This particular graph shows the relations amongst the words of the sample sentence “All homeowners should reinforce glass windows.” </a:t>
            </a:r>
          </a:p>
          <a:p>
            <a:pPr>
              <a:lnSpc>
                <a:spcPct val="90000"/>
              </a:lnSpc>
            </a:pPr>
            <a:r>
              <a:rPr lang="en-US">
                <a:ea typeface="+mn-lt"/>
                <a:cs typeface="+mn-lt"/>
              </a:rPr>
              <a:t>We can use make use these POS and the preexisting relations amongst words for our purposes of extracting action from climate change documents. </a:t>
            </a:r>
            <a:endParaRPr lang="en-US" sz="1800">
              <a:ea typeface="+mn-lt"/>
              <a:cs typeface="+mn-lt"/>
            </a:endParaRPr>
          </a:p>
          <a:p>
            <a:pPr lvl="1">
              <a:lnSpc>
                <a:spcPct val="90000"/>
              </a:lnSpc>
            </a:pPr>
            <a:endParaRPr lang="en-US">
              <a:ea typeface="+mn-lt"/>
              <a:cs typeface="+mn-lt"/>
            </a:endParaRPr>
          </a:p>
          <a:p>
            <a:pPr>
              <a:lnSpc>
                <a:spcPct val="90000"/>
              </a:lnSpc>
            </a:pPr>
            <a:endParaRPr lang="en-US">
              <a:ea typeface="+mn-lt"/>
              <a:cs typeface="+mn-lt"/>
            </a:endParaRPr>
          </a:p>
          <a:p>
            <a:endParaRPr lang="en-US">
              <a:ea typeface="+mn-lt"/>
              <a:cs typeface="+mn-lt"/>
            </a:endParaRPr>
          </a:p>
        </p:txBody>
      </p:sp>
      <p:pic>
        <p:nvPicPr>
          <p:cNvPr id="4" name="Picture 4" descr="A picture containing meter&#10;&#10;Description automatically generated">
            <a:extLst>
              <a:ext uri="{FF2B5EF4-FFF2-40B4-BE49-F238E27FC236}">
                <a16:creationId xmlns:a16="http://schemas.microsoft.com/office/drawing/2014/main" id="{812BCDB1-8BA3-470B-B9D2-D5EE1F92AA62}"/>
              </a:ext>
            </a:extLst>
          </p:cNvPr>
          <p:cNvPicPr>
            <a:picLocks noChangeAspect="1"/>
          </p:cNvPicPr>
          <p:nvPr/>
        </p:nvPicPr>
        <p:blipFill>
          <a:blip r:embed="rId3"/>
          <a:stretch>
            <a:fillRect/>
          </a:stretch>
        </p:blipFill>
        <p:spPr>
          <a:xfrm>
            <a:off x="2460957" y="4616307"/>
            <a:ext cx="7577839" cy="21290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3424600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General Rules</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1595387"/>
            <a:ext cx="3033387" cy="6016983"/>
          </a:xfrm>
        </p:spPr>
        <p:txBody>
          <a:bodyPr vert="horz" lIns="0" tIns="0" rIns="0" bIns="0" rtlCol="0">
            <a:normAutofit/>
          </a:bodyPr>
          <a:lstStyle/>
          <a:p>
            <a:r>
              <a:rPr lang="en-US">
                <a:ea typeface="+mn-lt"/>
                <a:cs typeface="+mn-lt"/>
              </a:rPr>
              <a:t>A sentence generally contains a subject – action – object (noun-verb-noun) format with the rest of the sentence acting as support to give additional information.</a:t>
            </a:r>
          </a:p>
          <a:p>
            <a:r>
              <a:rPr lang="en-US">
                <a:ea typeface="+mn-lt"/>
                <a:cs typeface="+mn-lt"/>
              </a:rPr>
              <a:t>This general sentence structure can be leveraged to extract the main focus of the sentence.</a:t>
            </a:r>
          </a:p>
          <a:p>
            <a:pPr lvl="1"/>
            <a:endParaRPr lang="en-US">
              <a:ea typeface="+mn-lt"/>
              <a:cs typeface="+mn-lt"/>
            </a:endParaRPr>
          </a:p>
          <a:p>
            <a:endParaRPr lang="en-US">
              <a:ea typeface="+mn-lt"/>
              <a:cs typeface="+mn-lt"/>
            </a:endParaRPr>
          </a:p>
        </p:txBody>
      </p:sp>
      <p:pic>
        <p:nvPicPr>
          <p:cNvPr id="5" name="Picture 5" descr="A screenshot of a cell phone&#10;&#10;Description automatically generated">
            <a:extLst>
              <a:ext uri="{FF2B5EF4-FFF2-40B4-BE49-F238E27FC236}">
                <a16:creationId xmlns:a16="http://schemas.microsoft.com/office/drawing/2014/main" id="{5219BB88-DD33-4410-B6BF-4F4B49468FBF}"/>
              </a:ext>
            </a:extLst>
          </p:cNvPr>
          <p:cNvPicPr>
            <a:picLocks noChangeAspect="1"/>
          </p:cNvPicPr>
          <p:nvPr/>
        </p:nvPicPr>
        <p:blipFill>
          <a:blip r:embed="rId3"/>
          <a:stretch>
            <a:fillRect/>
          </a:stretch>
        </p:blipFill>
        <p:spPr>
          <a:xfrm>
            <a:off x="4150290" y="2262671"/>
            <a:ext cx="7972816" cy="4597779"/>
          </a:xfrm>
          <a:prstGeom prst="rect">
            <a:avLst/>
          </a:prstGeom>
        </p:spPr>
      </p:pic>
    </p:spTree>
    <p:extLst>
      <p:ext uri="{BB962C8B-B14F-4D97-AF65-F5344CB8AC3E}">
        <p14:creationId xmlns:p14="http://schemas.microsoft.com/office/powerpoint/2010/main" val="410791560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General Rules</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1616264"/>
            <a:ext cx="4118976" cy="5996106"/>
          </a:xfrm>
        </p:spPr>
        <p:txBody>
          <a:bodyPr vert="horz" lIns="0" tIns="0" rIns="0" bIns="0" rtlCol="0">
            <a:normAutofit/>
          </a:bodyPr>
          <a:lstStyle/>
          <a:p>
            <a:r>
              <a:rPr lang="en-US">
                <a:ea typeface="+mn-lt"/>
                <a:cs typeface="+mn-lt"/>
              </a:rPr>
              <a:t>The presence of adjectives or words with compound dependency enhance the meaning of the noun and overall sentence</a:t>
            </a:r>
          </a:p>
          <a:p>
            <a:pPr marL="0" indent="0">
              <a:buNone/>
            </a:pPr>
            <a:endParaRPr lang="en-US">
              <a:ea typeface="+mn-lt"/>
              <a:cs typeface="+mn-lt"/>
            </a:endParaRPr>
          </a:p>
          <a:p>
            <a:pPr lvl="1"/>
            <a:endParaRPr lang="en-US">
              <a:ea typeface="+mn-lt"/>
              <a:cs typeface="+mn-lt"/>
            </a:endParaRPr>
          </a:p>
          <a:p>
            <a:endParaRPr lang="en-US">
              <a:ea typeface="+mn-lt"/>
              <a:cs typeface="+mn-lt"/>
            </a:endParaRPr>
          </a:p>
        </p:txBody>
      </p:sp>
      <p:pic>
        <p:nvPicPr>
          <p:cNvPr id="6" name="Picture 6" descr="A screenshot of a cell phone&#10;&#10;Description automatically generated">
            <a:extLst>
              <a:ext uri="{FF2B5EF4-FFF2-40B4-BE49-F238E27FC236}">
                <a16:creationId xmlns:a16="http://schemas.microsoft.com/office/drawing/2014/main" id="{8664A27B-3BD1-4801-A8E6-7419A153E64D}"/>
              </a:ext>
            </a:extLst>
          </p:cNvPr>
          <p:cNvPicPr>
            <a:picLocks noChangeAspect="1"/>
          </p:cNvPicPr>
          <p:nvPr/>
        </p:nvPicPr>
        <p:blipFill>
          <a:blip r:embed="rId3"/>
          <a:stretch>
            <a:fillRect/>
          </a:stretch>
        </p:blipFill>
        <p:spPr>
          <a:xfrm>
            <a:off x="5736920" y="2359100"/>
            <a:ext cx="5467612" cy="4498868"/>
          </a:xfrm>
          <a:prstGeom prst="rect">
            <a:avLst/>
          </a:prstGeom>
        </p:spPr>
      </p:pic>
    </p:spTree>
    <p:extLst>
      <p:ext uri="{BB962C8B-B14F-4D97-AF65-F5344CB8AC3E}">
        <p14:creationId xmlns:p14="http://schemas.microsoft.com/office/powerpoint/2010/main" val="408445568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356AF484-BC2A-4FE0-AEAB-EF72FB210A77}"/>
              </a:ext>
            </a:extLst>
          </p:cNvPr>
          <p:cNvSpPr>
            <a:spLocks noGrp="1"/>
          </p:cNvSpPr>
          <p:nvPr>
            <p:ph type="title"/>
          </p:nvPr>
        </p:nvSpPr>
        <p:spPr>
          <a:xfrm>
            <a:off x="1030288" y="609600"/>
            <a:ext cx="10131425" cy="1110343"/>
          </a:xfrm>
        </p:spPr>
        <p:txBody>
          <a:bodyPr>
            <a:normAutofit/>
          </a:bodyPr>
          <a:lstStyle/>
          <a:p>
            <a:pPr algn="ctr"/>
            <a:r>
              <a:rPr lang="en-US">
                <a:solidFill>
                  <a:schemeClr val="bg1"/>
                </a:solidFill>
              </a:rPr>
              <a:t>General Rules</a:t>
            </a:r>
          </a:p>
        </p:txBody>
      </p:sp>
      <p:sp>
        <p:nvSpPr>
          <p:cNvPr id="3" name="Content Placeholder 2">
            <a:extLst>
              <a:ext uri="{FF2B5EF4-FFF2-40B4-BE49-F238E27FC236}">
                <a16:creationId xmlns:a16="http://schemas.microsoft.com/office/drawing/2014/main" id="{34B12F4D-2CD0-4C65-A435-883BFE35566D}"/>
              </a:ext>
            </a:extLst>
          </p:cNvPr>
          <p:cNvSpPr>
            <a:spLocks noGrp="1"/>
          </p:cNvSpPr>
          <p:nvPr>
            <p:ph idx="1"/>
          </p:nvPr>
        </p:nvSpPr>
        <p:spPr>
          <a:xfrm>
            <a:off x="685801" y="1574511"/>
            <a:ext cx="2918566" cy="6037859"/>
          </a:xfrm>
        </p:spPr>
        <p:txBody>
          <a:bodyPr vert="horz" lIns="0" tIns="0" rIns="0" bIns="0" rtlCol="0">
            <a:normAutofit/>
          </a:bodyPr>
          <a:lstStyle/>
          <a:p>
            <a:r>
              <a:rPr lang="en-US">
                <a:ea typeface="+mn-lt"/>
                <a:cs typeface="+mn-lt"/>
              </a:rPr>
              <a:t>Prepositions are indicators  of where or when something is in a relationship with something else</a:t>
            </a:r>
          </a:p>
          <a:p>
            <a:endParaRPr lang="en-US">
              <a:ea typeface="+mn-lt"/>
              <a:cs typeface="+mn-lt"/>
            </a:endParaRPr>
          </a:p>
          <a:p>
            <a:pPr lvl="1"/>
            <a:endParaRPr lang="en-US">
              <a:ea typeface="+mn-lt"/>
              <a:cs typeface="+mn-lt"/>
            </a:endParaRPr>
          </a:p>
          <a:p>
            <a:endParaRPr lang="en-US">
              <a:ea typeface="+mn-lt"/>
              <a:cs typeface="+mn-lt"/>
            </a:endParaRPr>
          </a:p>
        </p:txBody>
      </p:sp>
      <p:pic>
        <p:nvPicPr>
          <p:cNvPr id="6" name="Picture 6" descr="A picture containing screenshot&#10;&#10;Description automatically generated">
            <a:extLst>
              <a:ext uri="{FF2B5EF4-FFF2-40B4-BE49-F238E27FC236}">
                <a16:creationId xmlns:a16="http://schemas.microsoft.com/office/drawing/2014/main" id="{97D10AC2-59B5-44A8-845D-99890318B42C}"/>
              </a:ext>
            </a:extLst>
          </p:cNvPr>
          <p:cNvPicPr>
            <a:picLocks noChangeAspect="1"/>
          </p:cNvPicPr>
          <p:nvPr/>
        </p:nvPicPr>
        <p:blipFill>
          <a:blip r:embed="rId3"/>
          <a:stretch>
            <a:fillRect/>
          </a:stretch>
        </p:blipFill>
        <p:spPr>
          <a:xfrm>
            <a:off x="4860099" y="2273643"/>
            <a:ext cx="6793282" cy="4586275"/>
          </a:xfrm>
          <a:prstGeom prst="rect">
            <a:avLst/>
          </a:prstGeom>
        </p:spPr>
      </p:pic>
    </p:spTree>
    <p:extLst>
      <p:ext uri="{BB962C8B-B14F-4D97-AF65-F5344CB8AC3E}">
        <p14:creationId xmlns:p14="http://schemas.microsoft.com/office/powerpoint/2010/main" val="256073283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Celestial</vt:lpstr>
      <vt:lpstr>PowerPoint Presentation</vt:lpstr>
      <vt:lpstr>Objective</vt:lpstr>
      <vt:lpstr>PDF to Text conversion</vt:lpstr>
      <vt:lpstr>PDF to Text conversion</vt:lpstr>
      <vt:lpstr>Sentence Extraction</vt:lpstr>
      <vt:lpstr>Sentence Extraction</vt:lpstr>
      <vt:lpstr>General Rules</vt:lpstr>
      <vt:lpstr>General Rules</vt:lpstr>
      <vt:lpstr>General Rules</vt:lpstr>
      <vt:lpstr>Creating the DataFrame</vt:lpstr>
      <vt:lpstr>Processing the DataFrame</vt:lpstr>
      <vt:lpstr>Refinement of Rule-Based Extraction</vt:lpstr>
      <vt:lpstr>Key Phrase Extraction</vt:lpstr>
      <vt:lpstr>Grouping of Files By Category</vt:lpstr>
      <vt:lpstr>K-Nearest-Neighbor Classification</vt:lpstr>
      <vt:lpstr>KNN on Climate Change Files</vt:lpstr>
      <vt:lpstr>Continuing Text Classification</vt:lpstr>
      <vt:lpstr>Extracting Images from the PDF files</vt:lpstr>
      <vt:lpstr>PowerPoint Presentation</vt:lpstr>
      <vt:lpstr>PowerPoint Presentation</vt:lpstr>
      <vt:lpstr>Rekognition: Acquiring the images</vt:lpstr>
      <vt:lpstr>Extracting text from the image</vt:lpstr>
      <vt:lpstr>Issues with rekognition</vt:lpstr>
      <vt:lpstr>Next steps / improvement</vt:lpstr>
      <vt:lpstr>Keywords and phrases extraction</vt:lpstr>
      <vt:lpstr>Keywords and phrases extraction</vt:lpstr>
      <vt:lpstr>Keywords and phrases extraction</vt:lpstr>
      <vt:lpstr>Keywords and phrases extraction</vt:lpstr>
      <vt:lpstr>Sentiment Analysis</vt:lpstr>
      <vt:lpstr>Sentiment analysis using R studio</vt:lpstr>
      <vt:lpstr>Sentiment Analysis</vt:lpstr>
      <vt:lpstr>Moving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2020-08-13T03:48:00Z</dcterms:created>
  <dcterms:modified xsi:type="dcterms:W3CDTF">2020-08-15T21:01:09Z</dcterms:modified>
</cp:coreProperties>
</file>